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6413"/>
  <p:notesSz cx="12192000" cy="8909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8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1F2937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6A7280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114" dirty="0"/>
              <a:t>感情認識眼鏡型デバイス開発プロジェクト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6A7280"/>
                </a:solidFill>
                <a:latin typeface="DejaVu Sans"/>
                <a:cs typeface="DejaVu Sans"/>
              </a:defRPr>
            </a:lvl1pPr>
          </a:lstStyle>
          <a:p>
            <a:pPr marL="9715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1F2937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6A7280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114" dirty="0"/>
              <a:t>感情認識眼鏡型デバイス開発プロジェクト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6A7280"/>
                </a:solidFill>
                <a:latin typeface="DejaVu Sans"/>
                <a:cs typeface="DejaVu Sans"/>
              </a:defRPr>
            </a:lvl1pPr>
          </a:lstStyle>
          <a:p>
            <a:pPr marL="9715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85799"/>
            <a:ext cx="12192000" cy="4343400"/>
          </a:xfrm>
          <a:custGeom>
            <a:avLst/>
            <a:gdLst/>
            <a:ahLst/>
            <a:cxnLst/>
            <a:rect l="l" t="t" r="r" b="b"/>
            <a:pathLst>
              <a:path w="12192000" h="4343400">
                <a:moveTo>
                  <a:pt x="0" y="4343399"/>
                </a:moveTo>
                <a:lnTo>
                  <a:pt x="12191999" y="4343399"/>
                </a:lnTo>
                <a:lnTo>
                  <a:pt x="12191999" y="0"/>
                </a:lnTo>
                <a:lnTo>
                  <a:pt x="0" y="0"/>
                </a:lnTo>
                <a:lnTo>
                  <a:pt x="0" y="4343399"/>
                </a:lnTo>
                <a:close/>
              </a:path>
            </a:pathLst>
          </a:custGeom>
          <a:solidFill>
            <a:srgbClr val="EF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"/>
          </a:xfrm>
          <a:custGeom>
            <a:avLst/>
            <a:gdLst/>
            <a:ahLst/>
            <a:cxnLst/>
            <a:rect l="l" t="t" r="r" b="b"/>
            <a:pathLst>
              <a:path w="12192000" h="685800">
                <a:moveTo>
                  <a:pt x="12191999" y="685799"/>
                </a:moveTo>
                <a:lnTo>
                  <a:pt x="0" y="6857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199" y="495299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914399" y="38099"/>
                </a:moveTo>
                <a:lnTo>
                  <a:pt x="0" y="38099"/>
                </a:lnTo>
                <a:lnTo>
                  <a:pt x="0" y="0"/>
                </a:lnTo>
                <a:lnTo>
                  <a:pt x="914399" y="0"/>
                </a:lnTo>
                <a:lnTo>
                  <a:pt x="914399" y="38099"/>
                </a:lnTo>
                <a:close/>
              </a:path>
            </a:pathLst>
          </a:custGeom>
          <a:solidFill>
            <a:srgbClr val="3B8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1F2937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6A7280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114" dirty="0"/>
              <a:t>感情認識眼鏡型デバイス開発プロジェクト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6A7280"/>
                </a:solidFill>
                <a:latin typeface="DejaVu Sans"/>
                <a:cs typeface="DejaVu Sans"/>
              </a:defRPr>
            </a:lvl1pPr>
          </a:lstStyle>
          <a:p>
            <a:pPr marL="9715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1F2937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6A7280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114" dirty="0"/>
              <a:t>感情認識眼鏡型デバイス開発プロジェクト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6A7280"/>
                </a:solidFill>
                <a:latin typeface="DejaVu Sans"/>
                <a:cs typeface="DejaVu Sans"/>
              </a:defRPr>
            </a:lvl1pPr>
          </a:lstStyle>
          <a:p>
            <a:pPr marL="9715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6A7280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114" dirty="0"/>
              <a:t>感情認識眼鏡型デバイス開発プロジェクト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6A7280"/>
                </a:solidFill>
                <a:latin typeface="DejaVu Sans"/>
                <a:cs typeface="DejaVu Sans"/>
              </a:defRPr>
            </a:lvl1pPr>
          </a:lstStyle>
          <a:p>
            <a:pPr marL="9715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29031"/>
            <a:ext cx="3740150" cy="472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1F2937"/>
                </a:solidFill>
                <a:latin typeface="Meiryo"/>
                <a:cs typeface="Meiry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199" y="1600199"/>
            <a:ext cx="11277600" cy="290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8471026"/>
            <a:ext cx="2555240" cy="19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6A7280"/>
                </a:solidFill>
                <a:latin typeface="SimSun"/>
                <a:cs typeface="SimSun"/>
              </a:defRPr>
            </a:lvl1pPr>
          </a:lstStyle>
          <a:p>
            <a:pPr marL="12700">
              <a:lnSpc>
                <a:spcPts val="1250"/>
              </a:lnSpc>
            </a:pPr>
            <a:r>
              <a:rPr spc="-114" dirty="0"/>
              <a:t>感情認識眼鏡型デバイス開発プロジェクト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7676" y="6940596"/>
            <a:ext cx="410209" cy="33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6A7280"/>
                </a:solidFill>
                <a:latin typeface="DejaVu Sans"/>
                <a:cs typeface="DejaVu Sans"/>
              </a:defRPr>
            </a:lvl1pPr>
          </a:lstStyle>
          <a:p>
            <a:pPr marL="9715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6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7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5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20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3.png"/><Relationship Id="rId7" Type="http://schemas.openxmlformats.org/officeDocument/2006/relationships/image" Target="../media/image11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8D8DE749-F508-D861-8C30-387F2E604802}"/>
              </a:ext>
            </a:extLst>
          </p:cNvPr>
          <p:cNvGrpSpPr/>
          <p:nvPr/>
        </p:nvGrpSpPr>
        <p:grpSpPr>
          <a:xfrm>
            <a:off x="0" y="228599"/>
            <a:ext cx="12192000" cy="6172200"/>
            <a:chOff x="0" y="228599"/>
            <a:chExt cx="12192000" cy="617220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57B2C4E3-654C-520C-D393-96768E1FDCAA}"/>
                </a:ext>
              </a:extLst>
            </p:cNvPr>
            <p:cNvSpPr/>
            <p:nvPr/>
          </p:nvSpPr>
          <p:spPr>
            <a:xfrm>
              <a:off x="0" y="914399"/>
              <a:ext cx="12192000" cy="5486400"/>
            </a:xfrm>
            <a:custGeom>
              <a:avLst/>
              <a:gdLst/>
              <a:ahLst/>
              <a:cxnLst/>
              <a:rect l="l" t="t" r="r" b="b"/>
              <a:pathLst>
                <a:path w="12192000" h="5486400">
                  <a:moveTo>
                    <a:pt x="0" y="5486399"/>
                  </a:moveTo>
                  <a:lnTo>
                    <a:pt x="12191999" y="54863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4863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6CC25B2-F795-9C96-07F7-CCC3BEB2DFFF}"/>
                </a:ext>
              </a:extLst>
            </p:cNvPr>
            <p:cNvSpPr/>
            <p:nvPr/>
          </p:nvSpPr>
          <p:spPr>
            <a:xfrm>
              <a:off x="432954" y="228599"/>
              <a:ext cx="10158846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ja-JP" altLang="en-US" sz="2800" spc="-290" dirty="0">
                  <a:solidFill>
                    <a:srgbClr val="37405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SimSun"/>
                </a:rPr>
                <a:t>次世代の感情認識メガネ</a:t>
              </a:r>
              <a:endPara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imSun"/>
              </a:endParaRPr>
            </a:p>
            <a:p>
              <a:endParaRPr sz="2800" dirty="0"/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CF49F776-F4A3-3759-E2D1-6CA44FFC7569}"/>
                </a:ext>
              </a:extLst>
            </p:cNvPr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C4AB3863-C057-67E1-1BA2-0C266A1F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645" y="1173378"/>
            <a:ext cx="7580710" cy="50538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8343900"/>
            <a:chOff x="0" y="0"/>
            <a:chExt cx="12192000" cy="834390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7429500"/>
            </a:xfrm>
            <a:custGeom>
              <a:avLst/>
              <a:gdLst/>
              <a:ahLst/>
              <a:cxnLst/>
              <a:rect l="l" t="t" r="r" b="b"/>
              <a:pathLst>
                <a:path w="12192000" h="7429500">
                  <a:moveTo>
                    <a:pt x="0" y="7429499"/>
                  </a:moveTo>
                  <a:lnTo>
                    <a:pt x="12191999" y="74294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74294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230314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60" dirty="0">
                <a:latin typeface="BIZ UDPGothic"/>
                <a:cs typeface="BIZ UDPGothic"/>
              </a:rPr>
              <a:t>詳細システム構成</a:t>
            </a:r>
          </a:p>
        </p:txBody>
      </p:sp>
      <p:sp>
        <p:nvSpPr>
          <p:cNvPr id="7" name="object 7"/>
          <p:cNvSpPr/>
          <p:nvPr/>
        </p:nvSpPr>
        <p:spPr>
          <a:xfrm>
            <a:off x="457199" y="1371599"/>
            <a:ext cx="5334000" cy="6515100"/>
          </a:xfrm>
          <a:custGeom>
            <a:avLst/>
            <a:gdLst/>
            <a:ahLst/>
            <a:cxnLst/>
            <a:rect l="l" t="t" r="r" b="b"/>
            <a:pathLst>
              <a:path w="5334000" h="6515100">
                <a:moveTo>
                  <a:pt x="5262802" y="6515098"/>
                </a:moveTo>
                <a:lnTo>
                  <a:pt x="71196" y="6515098"/>
                </a:lnTo>
                <a:lnTo>
                  <a:pt x="66241" y="6514610"/>
                </a:lnTo>
                <a:lnTo>
                  <a:pt x="29705" y="6499477"/>
                </a:lnTo>
                <a:lnTo>
                  <a:pt x="3885" y="6463436"/>
                </a:lnTo>
                <a:lnTo>
                  <a:pt x="0" y="6443902"/>
                </a:lnTo>
                <a:lnTo>
                  <a:pt x="0" y="64388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262802" y="0"/>
                </a:lnTo>
                <a:lnTo>
                  <a:pt x="5304293" y="15621"/>
                </a:lnTo>
                <a:lnTo>
                  <a:pt x="5330112" y="51661"/>
                </a:lnTo>
                <a:lnTo>
                  <a:pt x="5333999" y="71196"/>
                </a:lnTo>
                <a:lnTo>
                  <a:pt x="5333999" y="6443902"/>
                </a:lnTo>
                <a:lnTo>
                  <a:pt x="5318377" y="6485393"/>
                </a:lnTo>
                <a:lnTo>
                  <a:pt x="5282337" y="6511212"/>
                </a:lnTo>
                <a:lnTo>
                  <a:pt x="5267757" y="6514610"/>
                </a:lnTo>
                <a:lnTo>
                  <a:pt x="5262802" y="6515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57077" y="1569211"/>
            <a:ext cx="173418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15" dirty="0">
                <a:solidFill>
                  <a:srgbClr val="374050"/>
                </a:solidFill>
                <a:latin typeface="SimSun"/>
                <a:cs typeface="SimSun"/>
              </a:rPr>
              <a:t>システム構成分解図</a:t>
            </a:r>
            <a:endParaRPr sz="1700">
              <a:latin typeface="SimSun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5799" y="7429499"/>
            <a:ext cx="142875" cy="152400"/>
            <a:chOff x="685799" y="7429499"/>
            <a:chExt cx="142875" cy="152400"/>
          </a:xfrm>
        </p:grpSpPr>
        <p:sp>
          <p:nvSpPr>
            <p:cNvPr id="10" name="object 10"/>
            <p:cNvSpPr/>
            <p:nvPr/>
          </p:nvSpPr>
          <p:spPr>
            <a:xfrm>
              <a:off x="685799" y="7429499"/>
              <a:ext cx="142875" cy="152400"/>
            </a:xfrm>
            <a:custGeom>
              <a:avLst/>
              <a:gdLst/>
              <a:ahLst/>
              <a:cxnLst/>
              <a:rect l="l" t="t" r="r" b="b"/>
              <a:pathLst>
                <a:path w="142875" h="152400">
                  <a:moveTo>
                    <a:pt x="142874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42874" y="0"/>
                  </a:lnTo>
                  <a:lnTo>
                    <a:pt x="142874" y="1523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0562" y="7434261"/>
              <a:ext cx="133350" cy="142875"/>
            </a:xfrm>
            <a:custGeom>
              <a:avLst/>
              <a:gdLst/>
              <a:ahLst/>
              <a:cxnLst/>
              <a:rect l="l" t="t" r="r" b="b"/>
              <a:pathLst>
                <a:path w="133350" h="142875">
                  <a:moveTo>
                    <a:pt x="0" y="0"/>
                  </a:moveTo>
                  <a:lnTo>
                    <a:pt x="133349" y="0"/>
                  </a:lnTo>
                  <a:lnTo>
                    <a:pt x="133349" y="142874"/>
                  </a:lnTo>
                  <a:lnTo>
                    <a:pt x="0" y="1428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0A5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53777" y="7325740"/>
            <a:ext cx="70358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4"/>
              </a:spcBef>
            </a:pPr>
            <a:r>
              <a:rPr sz="1000" spc="-125" dirty="0">
                <a:latin typeface="SimSun"/>
                <a:cs typeface="SimSun"/>
              </a:rPr>
              <a:t>光学モジュー</a:t>
            </a:r>
            <a:r>
              <a:rPr sz="1000" spc="-50" dirty="0">
                <a:latin typeface="SimSun"/>
                <a:cs typeface="SimSun"/>
              </a:rPr>
              <a:t>ル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76399" y="7429499"/>
            <a:ext cx="152400" cy="152400"/>
            <a:chOff x="1676399" y="7429499"/>
            <a:chExt cx="152400" cy="152400"/>
          </a:xfrm>
        </p:grpSpPr>
        <p:sp>
          <p:nvSpPr>
            <p:cNvPr id="14" name="object 14"/>
            <p:cNvSpPr/>
            <p:nvPr/>
          </p:nvSpPr>
          <p:spPr>
            <a:xfrm>
              <a:off x="1676399" y="74294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399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523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1162" y="7434261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4" y="0"/>
                  </a:lnTo>
                  <a:lnTo>
                    <a:pt x="142874" y="142874"/>
                  </a:lnTo>
                  <a:lnTo>
                    <a:pt x="0" y="1428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33D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854200" y="7401940"/>
            <a:ext cx="480695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dirty="0">
                <a:latin typeface="DejaVu Sans"/>
                <a:cs typeface="DejaVu Sans"/>
              </a:rPr>
              <a:t>AI</a:t>
            </a:r>
            <a:r>
              <a:rPr sz="1000" spc="-85" dirty="0">
                <a:latin typeface="SimSun"/>
                <a:cs typeface="SimSun"/>
              </a:rPr>
              <a:t>ボード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66999" y="7429499"/>
            <a:ext cx="142875" cy="152400"/>
            <a:chOff x="2666999" y="7429499"/>
            <a:chExt cx="142875" cy="152400"/>
          </a:xfrm>
        </p:grpSpPr>
        <p:sp>
          <p:nvSpPr>
            <p:cNvPr id="18" name="object 18"/>
            <p:cNvSpPr/>
            <p:nvPr/>
          </p:nvSpPr>
          <p:spPr>
            <a:xfrm>
              <a:off x="2666999" y="7429499"/>
              <a:ext cx="142875" cy="152400"/>
            </a:xfrm>
            <a:custGeom>
              <a:avLst/>
              <a:gdLst/>
              <a:ahLst/>
              <a:cxnLst/>
              <a:rect l="l" t="t" r="r" b="b"/>
              <a:pathLst>
                <a:path w="142875" h="152400">
                  <a:moveTo>
                    <a:pt x="142874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42874" y="0"/>
                  </a:lnTo>
                  <a:lnTo>
                    <a:pt x="142874" y="152399"/>
                  </a:lnTo>
                  <a:close/>
                </a:path>
              </a:pathLst>
            </a:custGeom>
            <a:solidFill>
              <a:srgbClr val="EC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1762" y="7434261"/>
              <a:ext cx="133350" cy="142875"/>
            </a:xfrm>
            <a:custGeom>
              <a:avLst/>
              <a:gdLst/>
              <a:ahLst/>
              <a:cxnLst/>
              <a:rect l="l" t="t" r="r" b="b"/>
              <a:pathLst>
                <a:path w="133350" h="142875">
                  <a:moveTo>
                    <a:pt x="0" y="0"/>
                  </a:moveTo>
                  <a:lnTo>
                    <a:pt x="133349" y="0"/>
                  </a:lnTo>
                  <a:lnTo>
                    <a:pt x="133349" y="142874"/>
                  </a:lnTo>
                  <a:lnTo>
                    <a:pt x="0" y="1428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A68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31256" y="7325740"/>
            <a:ext cx="73279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4"/>
              </a:spcBef>
            </a:pPr>
            <a:r>
              <a:rPr sz="900" dirty="0">
                <a:latin typeface="DejaVu Sans"/>
                <a:cs typeface="DejaVu Sans"/>
              </a:rPr>
              <a:t>HUD</a:t>
            </a:r>
            <a:r>
              <a:rPr sz="1000" spc="-130" dirty="0">
                <a:latin typeface="SimSun"/>
                <a:cs typeface="SimSun"/>
              </a:rPr>
              <a:t>モジュー</a:t>
            </a:r>
            <a:r>
              <a:rPr sz="1000" spc="-50" dirty="0">
                <a:latin typeface="SimSun"/>
                <a:cs typeface="SimSun"/>
              </a:rPr>
              <a:t>ル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57599" y="7429499"/>
            <a:ext cx="152400" cy="152400"/>
            <a:chOff x="3657599" y="7429499"/>
            <a:chExt cx="152400" cy="152400"/>
          </a:xfrm>
        </p:grpSpPr>
        <p:sp>
          <p:nvSpPr>
            <p:cNvPr id="22" name="object 22"/>
            <p:cNvSpPr/>
            <p:nvPr/>
          </p:nvSpPr>
          <p:spPr>
            <a:xfrm>
              <a:off x="3657599" y="74294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399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52399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62362" y="7434261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4" y="0"/>
                  </a:lnTo>
                  <a:lnTo>
                    <a:pt x="142874" y="142874"/>
                  </a:lnTo>
                  <a:lnTo>
                    <a:pt x="0" y="1428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AB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35400" y="7401940"/>
            <a:ext cx="25400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75" dirty="0">
                <a:latin typeface="SimSun"/>
                <a:cs typeface="SimSun"/>
              </a:rPr>
              <a:t>電源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48199" y="7429499"/>
            <a:ext cx="152400" cy="152400"/>
            <a:chOff x="4648199" y="7429499"/>
            <a:chExt cx="152400" cy="152400"/>
          </a:xfrm>
        </p:grpSpPr>
        <p:sp>
          <p:nvSpPr>
            <p:cNvPr id="26" name="object 26"/>
            <p:cNvSpPr/>
            <p:nvPr/>
          </p:nvSpPr>
          <p:spPr>
            <a:xfrm>
              <a:off x="4648199" y="74294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399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5239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652962" y="7434261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142875" h="142875">
                  <a:moveTo>
                    <a:pt x="0" y="0"/>
                  </a:moveTo>
                  <a:lnTo>
                    <a:pt x="142874" y="0"/>
                  </a:lnTo>
                  <a:lnTo>
                    <a:pt x="142874" y="142874"/>
                  </a:lnTo>
                  <a:lnTo>
                    <a:pt x="0" y="1428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9CA2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25999" y="7401940"/>
            <a:ext cx="48260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90" dirty="0">
                <a:latin typeface="SimSun"/>
                <a:cs typeface="SimSun"/>
              </a:rPr>
              <a:t>メカ構造</a:t>
            </a:r>
            <a:endParaRPr sz="1000">
              <a:latin typeface="SimSun"/>
              <a:cs typeface="SimSu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98" y="1371599"/>
            <a:ext cx="5334000" cy="651509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616700" y="1569211"/>
            <a:ext cx="1917064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25" dirty="0">
                <a:solidFill>
                  <a:srgbClr val="374050"/>
                </a:solidFill>
                <a:latin typeface="SimSun"/>
                <a:cs typeface="SimSun"/>
              </a:rPr>
              <a:t>各モジュール詳細仕様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50100" y="1939524"/>
            <a:ext cx="3352165" cy="228536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550" spc="-204" dirty="0">
                <a:solidFill>
                  <a:srgbClr val="374050"/>
                </a:solidFill>
                <a:latin typeface="SimSun"/>
                <a:cs typeface="SimSun"/>
              </a:rPr>
              <a:t>光学モジュール</a:t>
            </a:r>
            <a:endParaRPr sz="1550" dirty="0">
              <a:latin typeface="SimSun"/>
              <a:cs typeface="SimSun"/>
            </a:endParaRPr>
          </a:p>
          <a:p>
            <a:pPr marL="205104">
              <a:lnSpc>
                <a:spcPct val="100000"/>
              </a:lnSpc>
              <a:spcBef>
                <a:spcPts val="86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カメラ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2</a:t>
            </a:r>
            <a:r>
              <a:rPr sz="1150" spc="-160" dirty="0">
                <a:solidFill>
                  <a:srgbClr val="4A5462"/>
                </a:solidFill>
                <a:latin typeface="SimSun"/>
                <a:cs typeface="SimSun"/>
              </a:rPr>
              <a:t>基 </a:t>
            </a:r>
            <a:r>
              <a:rPr sz="1050" spc="15" dirty="0">
                <a:solidFill>
                  <a:srgbClr val="4A5462"/>
                </a:solidFill>
                <a:latin typeface="DejaVu Sans"/>
                <a:cs typeface="DejaVu Sans"/>
              </a:rPr>
              <a:t>+ </a:t>
            </a:r>
            <a:r>
              <a:rPr sz="1150" spc="-114" dirty="0">
                <a:solidFill>
                  <a:srgbClr val="4A5462"/>
                </a:solidFill>
                <a:latin typeface="SimSun"/>
                <a:cs typeface="SimSun"/>
              </a:rPr>
              <a:t>フィルタ切替機構</a:t>
            </a:r>
            <a:endParaRPr sz="1150" dirty="0">
              <a:latin typeface="SimSun"/>
              <a:cs typeface="SimSun"/>
            </a:endParaRPr>
          </a:p>
          <a:p>
            <a:pPr marL="205104">
              <a:lnSpc>
                <a:spcPct val="100000"/>
              </a:lnSpc>
              <a:spcBef>
                <a:spcPts val="42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12mm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熱管理ヒートシンク</a:t>
            </a:r>
            <a:endParaRPr sz="1150" dirty="0">
              <a:latin typeface="SimSun"/>
              <a:cs typeface="SimSun"/>
            </a:endParaRPr>
          </a:p>
          <a:p>
            <a:pPr marL="205104">
              <a:lnSpc>
                <a:spcPct val="100000"/>
              </a:lnSpc>
              <a:spcBef>
                <a:spcPts val="420"/>
              </a:spcBef>
            </a:pPr>
            <a:r>
              <a:rPr sz="1150" spc="-130" dirty="0">
                <a:solidFill>
                  <a:srgbClr val="4A5462"/>
                </a:solidFill>
                <a:latin typeface="SimSun"/>
                <a:cs typeface="SimSun"/>
              </a:rPr>
              <a:t>マルチスペクトルセンシング</a:t>
            </a:r>
            <a:r>
              <a:rPr sz="1150" spc="-20" dirty="0">
                <a:solidFill>
                  <a:srgbClr val="4A5462"/>
                </a:solidFill>
                <a:latin typeface="SimSun"/>
                <a:cs typeface="SimSun"/>
              </a:rPr>
              <a:t>（</a:t>
            </a:r>
            <a:r>
              <a:rPr sz="1050" spc="-20" dirty="0">
                <a:solidFill>
                  <a:srgbClr val="4A5462"/>
                </a:solidFill>
                <a:latin typeface="DejaVu Sans"/>
                <a:cs typeface="DejaVu Sans"/>
              </a:rPr>
              <a:t>RGB/NIR/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サーマル</a:t>
            </a:r>
            <a:r>
              <a:rPr sz="1150" spc="-50" dirty="0">
                <a:solidFill>
                  <a:srgbClr val="4A5462"/>
                </a:solidFill>
                <a:latin typeface="SimSun"/>
                <a:cs typeface="SimSun"/>
              </a:rPr>
              <a:t>）</a:t>
            </a:r>
            <a:endParaRPr sz="115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350" b="1" spc="-10" dirty="0">
                <a:solidFill>
                  <a:srgbClr val="374050"/>
                </a:solidFill>
                <a:latin typeface="DejaVu Sans"/>
                <a:cs typeface="DejaVu Sans"/>
              </a:rPr>
              <a:t>AI</a:t>
            </a:r>
            <a:r>
              <a:rPr sz="1550" spc="-160" dirty="0">
                <a:solidFill>
                  <a:srgbClr val="374050"/>
                </a:solidFill>
                <a:latin typeface="SimSun"/>
                <a:cs typeface="SimSun"/>
              </a:rPr>
              <a:t>ボード</a:t>
            </a:r>
            <a:endParaRPr sz="1550" dirty="0">
              <a:latin typeface="SimSun"/>
              <a:cs typeface="SimSun"/>
            </a:endParaRPr>
          </a:p>
          <a:p>
            <a:pPr marL="205104" marR="1942464">
              <a:lnSpc>
                <a:spcPct val="137700"/>
              </a:lnSpc>
              <a:spcBef>
                <a:spcPts val="345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6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層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rigid-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flex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構造</a:t>
            </a:r>
            <a:r>
              <a:rPr sz="1150" spc="-50" dirty="0">
                <a:solidFill>
                  <a:srgbClr val="4A5462"/>
                </a:solidFill>
                <a:latin typeface="SimSun"/>
                <a:cs typeface="SimSun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LPDDR4</a:t>
            </a:r>
            <a:r>
              <a:rPr sz="1050" spc="-2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4GB</a:t>
            </a:r>
            <a:r>
              <a:rPr sz="1050" spc="-2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spc="-25" dirty="0">
                <a:solidFill>
                  <a:srgbClr val="4A5462"/>
                </a:solidFill>
                <a:latin typeface="DejaVu Sans"/>
                <a:cs typeface="DejaVu Sans"/>
              </a:rPr>
              <a:t>RAM</a:t>
            </a:r>
            <a:endParaRPr sz="1050" dirty="0">
              <a:latin typeface="DejaVu Sans"/>
              <a:cs typeface="DejaVu Sans"/>
            </a:endParaRPr>
          </a:p>
          <a:p>
            <a:pPr marL="205104">
              <a:lnSpc>
                <a:spcPct val="100000"/>
              </a:lnSpc>
              <a:spcBef>
                <a:spcPts val="44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PMIC</a:t>
            </a:r>
            <a:r>
              <a:rPr sz="1050" spc="-2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TPS65217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設計</a:t>
            </a:r>
            <a:endParaRPr sz="1150" dirty="0">
              <a:latin typeface="SimSun"/>
              <a:cs typeface="SimSu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50100" y="4362818"/>
            <a:ext cx="1613535" cy="1004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-20" dirty="0">
                <a:solidFill>
                  <a:srgbClr val="374050"/>
                </a:solidFill>
                <a:latin typeface="DejaVu Sans"/>
                <a:cs typeface="DejaVu Sans"/>
              </a:rPr>
              <a:t>HUD</a:t>
            </a:r>
            <a:r>
              <a:rPr sz="1550" spc="-200" dirty="0">
                <a:solidFill>
                  <a:srgbClr val="374050"/>
                </a:solidFill>
                <a:latin typeface="SimSun"/>
                <a:cs typeface="SimSun"/>
              </a:rPr>
              <a:t>モジュール</a:t>
            </a:r>
            <a:endParaRPr sz="1550">
              <a:latin typeface="SimSun"/>
              <a:cs typeface="SimSun"/>
            </a:endParaRPr>
          </a:p>
          <a:p>
            <a:pPr marL="205104">
              <a:lnSpc>
                <a:spcPct val="100000"/>
              </a:lnSpc>
              <a:spcBef>
                <a:spcPts val="965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Sony ECX341A </a:t>
            </a:r>
            <a:r>
              <a:rPr sz="1050" spc="-20" dirty="0">
                <a:solidFill>
                  <a:srgbClr val="4A5462"/>
                </a:solidFill>
                <a:latin typeface="DejaVu Sans"/>
                <a:cs typeface="DejaVu Sans"/>
              </a:rPr>
              <a:t>OLED</a:t>
            </a:r>
            <a:endParaRPr sz="1050">
              <a:latin typeface="DejaVu Sans"/>
              <a:cs typeface="DejaVu Sans"/>
            </a:endParaRPr>
          </a:p>
          <a:p>
            <a:pPr marL="205104" marR="36195">
              <a:lnSpc>
                <a:spcPct val="130400"/>
              </a:lnSpc>
              <a:spcBef>
                <a:spcPts val="20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回折光学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waveguide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0.23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インチ表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⽰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エリア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50100" y="5505818"/>
            <a:ext cx="2035175" cy="1404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130" dirty="0">
                <a:solidFill>
                  <a:srgbClr val="374050"/>
                </a:solidFill>
                <a:latin typeface="SimSun"/>
                <a:cs typeface="SimSun"/>
              </a:rPr>
              <a:t>電源</a:t>
            </a:r>
            <a:endParaRPr sz="1550">
              <a:latin typeface="SimSun"/>
              <a:cs typeface="SimSun"/>
            </a:endParaRPr>
          </a:p>
          <a:p>
            <a:pPr marL="205104">
              <a:lnSpc>
                <a:spcPct val="100000"/>
              </a:lnSpc>
              <a:spcBef>
                <a:spcPts val="965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3.8V Li-ion 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500mAh</a:t>
            </a:r>
            <a:endParaRPr sz="1050">
              <a:latin typeface="DejaVu Sans"/>
              <a:cs typeface="DejaVu Sans"/>
            </a:endParaRPr>
          </a:p>
          <a:p>
            <a:pPr marL="205104">
              <a:lnSpc>
                <a:spcPct val="100000"/>
              </a:lnSpc>
              <a:spcBef>
                <a:spcPts val="44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TI</a:t>
            </a:r>
            <a:r>
              <a:rPr sz="1050" spc="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BQ25672</a:t>
            </a:r>
            <a:r>
              <a:rPr sz="1050" spc="1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充電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IC</a:t>
            </a:r>
            <a:r>
              <a:rPr sz="1050" spc="1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(1C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充電</a:t>
            </a:r>
            <a:r>
              <a:rPr sz="1050" spc="-50" dirty="0">
                <a:solidFill>
                  <a:srgbClr val="4A5462"/>
                </a:solidFill>
                <a:latin typeface="DejaVu Sans"/>
                <a:cs typeface="DejaVu Sans"/>
              </a:rPr>
              <a:t>)</a:t>
            </a:r>
            <a:endParaRPr sz="1050">
              <a:latin typeface="DejaVu Sans"/>
              <a:cs typeface="DejaVu Sans"/>
            </a:endParaRPr>
          </a:p>
          <a:p>
            <a:pPr marL="205104">
              <a:lnSpc>
                <a:spcPct val="100000"/>
              </a:lnSpc>
              <a:spcBef>
                <a:spcPts val="42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5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時間連続動作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550" spc="-175" dirty="0">
                <a:solidFill>
                  <a:srgbClr val="374050"/>
                </a:solidFill>
                <a:latin typeface="SimSun"/>
                <a:cs typeface="SimSun"/>
              </a:rPr>
              <a:t>メカ構造</a:t>
            </a:r>
            <a:endParaRPr sz="1550">
              <a:latin typeface="SimSun"/>
              <a:cs typeface="SimSu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42981" y="6942111"/>
            <a:ext cx="2150110" cy="7112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050" spc="-15" dirty="0">
                <a:solidFill>
                  <a:srgbClr val="4A5462"/>
                </a:solidFill>
                <a:latin typeface="DejaVu Sans"/>
                <a:cs typeface="DejaVu Sans"/>
              </a:rPr>
              <a:t>TR-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90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フレーム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150" spc="-120" dirty="0">
                <a:solidFill>
                  <a:srgbClr val="4A5462"/>
                </a:solidFill>
                <a:latin typeface="SimSun"/>
                <a:cs typeface="SimSun"/>
              </a:rPr>
              <a:t>インサート成形によるアンテナ内蔵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IP54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防塵防滴設計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0" y="2019299"/>
            <a:ext cx="12192000" cy="6819900"/>
            <a:chOff x="0" y="2019299"/>
            <a:chExt cx="12192000" cy="6819900"/>
          </a:xfrm>
        </p:grpSpPr>
        <p:sp>
          <p:nvSpPr>
            <p:cNvPr id="36" name="object 36"/>
            <p:cNvSpPr/>
            <p:nvPr/>
          </p:nvSpPr>
          <p:spPr>
            <a:xfrm>
              <a:off x="0" y="8343899"/>
              <a:ext cx="12192000" cy="495300"/>
            </a:xfrm>
            <a:custGeom>
              <a:avLst/>
              <a:gdLst/>
              <a:ahLst/>
              <a:cxnLst/>
              <a:rect l="l" t="t" r="r" b="b"/>
              <a:pathLst>
                <a:path w="12192000" h="495300">
                  <a:moveTo>
                    <a:pt x="12191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5799" y="2019299"/>
              <a:ext cx="4876800" cy="5181600"/>
            </a:xfrm>
            <a:custGeom>
              <a:avLst/>
              <a:gdLst/>
              <a:ahLst/>
              <a:cxnLst/>
              <a:rect l="l" t="t" r="r" b="b"/>
              <a:pathLst>
                <a:path w="4876800" h="5181600">
                  <a:moveTo>
                    <a:pt x="4805602" y="5181599"/>
                  </a:moveTo>
                  <a:lnTo>
                    <a:pt x="71196" y="5181599"/>
                  </a:lnTo>
                  <a:lnTo>
                    <a:pt x="66241" y="5181110"/>
                  </a:lnTo>
                  <a:lnTo>
                    <a:pt x="29705" y="5165976"/>
                  </a:lnTo>
                  <a:lnTo>
                    <a:pt x="3885" y="5129937"/>
                  </a:lnTo>
                  <a:lnTo>
                    <a:pt x="0" y="5110402"/>
                  </a:lnTo>
                  <a:lnTo>
                    <a:pt x="0" y="51053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4805602" y="0"/>
                  </a:lnTo>
                  <a:lnTo>
                    <a:pt x="4847093" y="15621"/>
                  </a:lnTo>
                  <a:lnTo>
                    <a:pt x="4872912" y="51661"/>
                  </a:lnTo>
                  <a:lnTo>
                    <a:pt x="4876799" y="71196"/>
                  </a:lnTo>
                  <a:lnTo>
                    <a:pt x="4876799" y="5110402"/>
                  </a:lnTo>
                  <a:lnTo>
                    <a:pt x="4861176" y="5151893"/>
                  </a:lnTo>
                  <a:lnTo>
                    <a:pt x="4825137" y="5177713"/>
                  </a:lnTo>
                  <a:lnTo>
                    <a:pt x="4810557" y="5181111"/>
                  </a:lnTo>
                  <a:lnTo>
                    <a:pt x="4805602" y="5181599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81099" y="3581399"/>
              <a:ext cx="3886200" cy="2057400"/>
            </a:xfrm>
            <a:custGeom>
              <a:avLst/>
              <a:gdLst/>
              <a:ahLst/>
              <a:cxnLst/>
              <a:rect l="l" t="t" r="r" b="b"/>
              <a:pathLst>
                <a:path w="3886200" h="2057400">
                  <a:moveTo>
                    <a:pt x="3823902" y="2057399"/>
                  </a:moveTo>
                  <a:lnTo>
                    <a:pt x="62297" y="2057399"/>
                  </a:lnTo>
                  <a:lnTo>
                    <a:pt x="57961" y="2056972"/>
                  </a:lnTo>
                  <a:lnTo>
                    <a:pt x="22624" y="2040966"/>
                  </a:lnTo>
                  <a:lnTo>
                    <a:pt x="2135" y="2008024"/>
                  </a:lnTo>
                  <a:lnTo>
                    <a:pt x="0" y="1995102"/>
                  </a:lnTo>
                  <a:lnTo>
                    <a:pt x="0" y="1990724"/>
                  </a:lnTo>
                  <a:lnTo>
                    <a:pt x="0" y="62297"/>
                  </a:lnTo>
                  <a:lnTo>
                    <a:pt x="13668" y="25991"/>
                  </a:lnTo>
                  <a:lnTo>
                    <a:pt x="45204" y="3399"/>
                  </a:lnTo>
                  <a:lnTo>
                    <a:pt x="62297" y="0"/>
                  </a:lnTo>
                  <a:lnTo>
                    <a:pt x="3823902" y="0"/>
                  </a:lnTo>
                  <a:lnTo>
                    <a:pt x="3860207" y="13668"/>
                  </a:lnTo>
                  <a:lnTo>
                    <a:pt x="3882799" y="45203"/>
                  </a:lnTo>
                  <a:lnTo>
                    <a:pt x="3886199" y="62297"/>
                  </a:lnTo>
                  <a:lnTo>
                    <a:pt x="3886199" y="1995102"/>
                  </a:lnTo>
                  <a:lnTo>
                    <a:pt x="3872530" y="2031406"/>
                  </a:lnTo>
                  <a:lnTo>
                    <a:pt x="3840995" y="2053998"/>
                  </a:lnTo>
                  <a:lnTo>
                    <a:pt x="3828238" y="2056972"/>
                  </a:lnTo>
                  <a:lnTo>
                    <a:pt x="3823902" y="205739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81099" y="3581399"/>
              <a:ext cx="3886200" cy="2057400"/>
            </a:xfrm>
            <a:custGeom>
              <a:avLst/>
              <a:gdLst/>
              <a:ahLst/>
              <a:cxnLst/>
              <a:rect l="l" t="t" r="r" b="b"/>
              <a:pathLst>
                <a:path w="3886200" h="2057400">
                  <a:moveTo>
                    <a:pt x="0" y="1990724"/>
                  </a:moveTo>
                  <a:lnTo>
                    <a:pt x="0" y="66674"/>
                  </a:lnTo>
                  <a:lnTo>
                    <a:pt x="0" y="62297"/>
                  </a:lnTo>
                  <a:lnTo>
                    <a:pt x="427" y="57960"/>
                  </a:lnTo>
                  <a:lnTo>
                    <a:pt x="1281" y="53667"/>
                  </a:lnTo>
                  <a:lnTo>
                    <a:pt x="2135" y="49373"/>
                  </a:lnTo>
                  <a:lnTo>
                    <a:pt x="3399" y="45203"/>
                  </a:lnTo>
                  <a:lnTo>
                    <a:pt x="19528" y="19528"/>
                  </a:lnTo>
                  <a:lnTo>
                    <a:pt x="22624" y="16432"/>
                  </a:lnTo>
                  <a:lnTo>
                    <a:pt x="25992" y="13668"/>
                  </a:lnTo>
                  <a:lnTo>
                    <a:pt x="29632" y="11236"/>
                  </a:lnTo>
                  <a:lnTo>
                    <a:pt x="33272" y="8804"/>
                  </a:lnTo>
                  <a:lnTo>
                    <a:pt x="62297" y="0"/>
                  </a:lnTo>
                  <a:lnTo>
                    <a:pt x="66675" y="0"/>
                  </a:lnTo>
                  <a:lnTo>
                    <a:pt x="3819524" y="0"/>
                  </a:lnTo>
                  <a:lnTo>
                    <a:pt x="3823902" y="0"/>
                  </a:lnTo>
                  <a:lnTo>
                    <a:pt x="3828238" y="427"/>
                  </a:lnTo>
                  <a:lnTo>
                    <a:pt x="3832532" y="1281"/>
                  </a:lnTo>
                  <a:lnTo>
                    <a:pt x="3836826" y="2135"/>
                  </a:lnTo>
                  <a:lnTo>
                    <a:pt x="3866670" y="19528"/>
                  </a:lnTo>
                  <a:lnTo>
                    <a:pt x="3869766" y="22623"/>
                  </a:lnTo>
                  <a:lnTo>
                    <a:pt x="3881123" y="41158"/>
                  </a:lnTo>
                  <a:lnTo>
                    <a:pt x="3882799" y="45203"/>
                  </a:lnTo>
                  <a:lnTo>
                    <a:pt x="3884063" y="49373"/>
                  </a:lnTo>
                  <a:lnTo>
                    <a:pt x="3884917" y="53667"/>
                  </a:lnTo>
                  <a:lnTo>
                    <a:pt x="3885771" y="57960"/>
                  </a:lnTo>
                  <a:lnTo>
                    <a:pt x="3886199" y="62297"/>
                  </a:lnTo>
                  <a:lnTo>
                    <a:pt x="3886199" y="66674"/>
                  </a:lnTo>
                  <a:lnTo>
                    <a:pt x="3886199" y="1990724"/>
                  </a:lnTo>
                  <a:lnTo>
                    <a:pt x="3881123" y="2016238"/>
                  </a:lnTo>
                  <a:lnTo>
                    <a:pt x="3879449" y="2020283"/>
                  </a:lnTo>
                  <a:lnTo>
                    <a:pt x="3877395" y="2024126"/>
                  </a:lnTo>
                  <a:lnTo>
                    <a:pt x="3874962" y="2027766"/>
                  </a:lnTo>
                  <a:lnTo>
                    <a:pt x="3872530" y="2031406"/>
                  </a:lnTo>
                  <a:lnTo>
                    <a:pt x="3840995" y="2053998"/>
                  </a:lnTo>
                  <a:lnTo>
                    <a:pt x="3819524" y="2057399"/>
                  </a:lnTo>
                  <a:lnTo>
                    <a:pt x="66675" y="2057399"/>
                  </a:lnTo>
                  <a:lnTo>
                    <a:pt x="29632" y="2046162"/>
                  </a:lnTo>
                  <a:lnTo>
                    <a:pt x="5075" y="2016238"/>
                  </a:lnTo>
                  <a:lnTo>
                    <a:pt x="0" y="1995102"/>
                  </a:lnTo>
                  <a:lnTo>
                    <a:pt x="0" y="1990724"/>
                  </a:lnTo>
                  <a:close/>
                </a:path>
              </a:pathLst>
            </a:custGeom>
            <a:ln w="19049">
              <a:solidFill>
                <a:srgbClr val="9CA2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66937" y="4110037"/>
              <a:ext cx="762000" cy="800100"/>
            </a:xfrm>
            <a:custGeom>
              <a:avLst/>
              <a:gdLst/>
              <a:ahLst/>
              <a:cxnLst/>
              <a:rect l="l" t="t" r="r" b="b"/>
              <a:pathLst>
                <a:path w="762000" h="800100">
                  <a:moveTo>
                    <a:pt x="733082" y="800099"/>
                  </a:moveTo>
                  <a:lnTo>
                    <a:pt x="28916" y="800099"/>
                  </a:lnTo>
                  <a:lnTo>
                    <a:pt x="24664" y="799253"/>
                  </a:lnTo>
                  <a:lnTo>
                    <a:pt x="0" y="771183"/>
                  </a:lnTo>
                  <a:lnTo>
                    <a:pt x="0" y="766762"/>
                  </a:lnTo>
                  <a:lnTo>
                    <a:pt x="0" y="28916"/>
                  </a:lnTo>
                  <a:lnTo>
                    <a:pt x="28916" y="0"/>
                  </a:lnTo>
                  <a:lnTo>
                    <a:pt x="733082" y="0"/>
                  </a:lnTo>
                  <a:lnTo>
                    <a:pt x="761999" y="28916"/>
                  </a:lnTo>
                  <a:lnTo>
                    <a:pt x="761999" y="771183"/>
                  </a:lnTo>
                  <a:lnTo>
                    <a:pt x="737335" y="799253"/>
                  </a:lnTo>
                  <a:lnTo>
                    <a:pt x="733082" y="8000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66937" y="4110037"/>
              <a:ext cx="762000" cy="800100"/>
            </a:xfrm>
            <a:custGeom>
              <a:avLst/>
              <a:gdLst/>
              <a:ahLst/>
              <a:cxnLst/>
              <a:rect l="l" t="t" r="r" b="b"/>
              <a:pathLst>
                <a:path w="762000" h="800100">
                  <a:moveTo>
                    <a:pt x="0" y="766762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728662" y="0"/>
                  </a:lnTo>
                  <a:lnTo>
                    <a:pt x="733082" y="0"/>
                  </a:lnTo>
                  <a:lnTo>
                    <a:pt x="737335" y="845"/>
                  </a:lnTo>
                  <a:lnTo>
                    <a:pt x="741419" y="2537"/>
                  </a:lnTo>
                  <a:lnTo>
                    <a:pt x="745504" y="4229"/>
                  </a:lnTo>
                  <a:lnTo>
                    <a:pt x="749109" y="6637"/>
                  </a:lnTo>
                  <a:lnTo>
                    <a:pt x="752235" y="9764"/>
                  </a:lnTo>
                  <a:lnTo>
                    <a:pt x="755361" y="12889"/>
                  </a:lnTo>
                  <a:lnTo>
                    <a:pt x="762000" y="33337"/>
                  </a:lnTo>
                  <a:lnTo>
                    <a:pt x="762000" y="766762"/>
                  </a:lnTo>
                  <a:lnTo>
                    <a:pt x="752235" y="790335"/>
                  </a:lnTo>
                  <a:lnTo>
                    <a:pt x="749109" y="793461"/>
                  </a:lnTo>
                  <a:lnTo>
                    <a:pt x="745504" y="795869"/>
                  </a:lnTo>
                  <a:lnTo>
                    <a:pt x="741419" y="797561"/>
                  </a:lnTo>
                  <a:lnTo>
                    <a:pt x="737335" y="799253"/>
                  </a:lnTo>
                  <a:lnTo>
                    <a:pt x="733082" y="800099"/>
                  </a:lnTo>
                  <a:lnTo>
                    <a:pt x="728662" y="800099"/>
                  </a:lnTo>
                  <a:lnTo>
                    <a:pt x="33337" y="800099"/>
                  </a:lnTo>
                  <a:lnTo>
                    <a:pt x="28916" y="800099"/>
                  </a:lnTo>
                  <a:lnTo>
                    <a:pt x="24664" y="799253"/>
                  </a:lnTo>
                  <a:lnTo>
                    <a:pt x="20579" y="797561"/>
                  </a:lnTo>
                  <a:lnTo>
                    <a:pt x="16495" y="795869"/>
                  </a:lnTo>
                  <a:lnTo>
                    <a:pt x="12890" y="793461"/>
                  </a:lnTo>
                  <a:lnTo>
                    <a:pt x="9764" y="790335"/>
                  </a:lnTo>
                  <a:lnTo>
                    <a:pt x="6638" y="787209"/>
                  </a:lnTo>
                  <a:lnTo>
                    <a:pt x="4229" y="783603"/>
                  </a:lnTo>
                  <a:lnTo>
                    <a:pt x="2537" y="779519"/>
                  </a:lnTo>
                  <a:lnTo>
                    <a:pt x="845" y="775435"/>
                  </a:lnTo>
                  <a:lnTo>
                    <a:pt x="0" y="771183"/>
                  </a:lnTo>
                  <a:lnTo>
                    <a:pt x="0" y="766762"/>
                  </a:lnTo>
                  <a:close/>
                </a:path>
              </a:pathLst>
            </a:custGeom>
            <a:ln w="9524">
              <a:solidFill>
                <a:srgbClr val="60A5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417514" y="4401565"/>
            <a:ext cx="25400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75" dirty="0">
                <a:solidFill>
                  <a:srgbClr val="1C4ED8"/>
                </a:solidFill>
                <a:latin typeface="SimSun"/>
                <a:cs typeface="SimSun"/>
              </a:rPr>
              <a:t>光学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124199" y="4105274"/>
            <a:ext cx="962025" cy="809625"/>
            <a:chOff x="3124199" y="4105274"/>
            <a:chExt cx="962025" cy="809625"/>
          </a:xfrm>
        </p:grpSpPr>
        <p:sp>
          <p:nvSpPr>
            <p:cNvPr id="44" name="object 44"/>
            <p:cNvSpPr/>
            <p:nvPr/>
          </p:nvSpPr>
          <p:spPr>
            <a:xfrm>
              <a:off x="3128961" y="4110037"/>
              <a:ext cx="952500" cy="800100"/>
            </a:xfrm>
            <a:custGeom>
              <a:avLst/>
              <a:gdLst/>
              <a:ahLst/>
              <a:cxnLst/>
              <a:rect l="l" t="t" r="r" b="b"/>
              <a:pathLst>
                <a:path w="952500" h="800100">
                  <a:moveTo>
                    <a:pt x="923583" y="800099"/>
                  </a:moveTo>
                  <a:lnTo>
                    <a:pt x="28916" y="800099"/>
                  </a:lnTo>
                  <a:lnTo>
                    <a:pt x="24663" y="799253"/>
                  </a:lnTo>
                  <a:lnTo>
                    <a:pt x="0" y="771183"/>
                  </a:lnTo>
                  <a:lnTo>
                    <a:pt x="0" y="766762"/>
                  </a:lnTo>
                  <a:lnTo>
                    <a:pt x="0" y="28916"/>
                  </a:lnTo>
                  <a:lnTo>
                    <a:pt x="28916" y="0"/>
                  </a:lnTo>
                  <a:lnTo>
                    <a:pt x="923583" y="0"/>
                  </a:lnTo>
                  <a:lnTo>
                    <a:pt x="952499" y="28916"/>
                  </a:lnTo>
                  <a:lnTo>
                    <a:pt x="952499" y="771183"/>
                  </a:lnTo>
                  <a:lnTo>
                    <a:pt x="927835" y="799253"/>
                  </a:lnTo>
                  <a:lnTo>
                    <a:pt x="923583" y="8000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28961" y="4110037"/>
              <a:ext cx="952500" cy="800100"/>
            </a:xfrm>
            <a:custGeom>
              <a:avLst/>
              <a:gdLst/>
              <a:ahLst/>
              <a:cxnLst/>
              <a:rect l="l" t="t" r="r" b="b"/>
              <a:pathLst>
                <a:path w="952500" h="800100">
                  <a:moveTo>
                    <a:pt x="0" y="766762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5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919162" y="0"/>
                  </a:lnTo>
                  <a:lnTo>
                    <a:pt x="923583" y="0"/>
                  </a:lnTo>
                  <a:lnTo>
                    <a:pt x="927835" y="845"/>
                  </a:lnTo>
                  <a:lnTo>
                    <a:pt x="931919" y="2537"/>
                  </a:lnTo>
                  <a:lnTo>
                    <a:pt x="936004" y="4229"/>
                  </a:lnTo>
                  <a:lnTo>
                    <a:pt x="939609" y="6637"/>
                  </a:lnTo>
                  <a:lnTo>
                    <a:pt x="942735" y="9764"/>
                  </a:lnTo>
                  <a:lnTo>
                    <a:pt x="945861" y="12889"/>
                  </a:lnTo>
                  <a:lnTo>
                    <a:pt x="952500" y="33337"/>
                  </a:lnTo>
                  <a:lnTo>
                    <a:pt x="952500" y="766762"/>
                  </a:lnTo>
                  <a:lnTo>
                    <a:pt x="931919" y="797561"/>
                  </a:lnTo>
                  <a:lnTo>
                    <a:pt x="927835" y="799253"/>
                  </a:lnTo>
                  <a:lnTo>
                    <a:pt x="923583" y="800099"/>
                  </a:lnTo>
                  <a:lnTo>
                    <a:pt x="919162" y="800099"/>
                  </a:lnTo>
                  <a:lnTo>
                    <a:pt x="33337" y="800099"/>
                  </a:lnTo>
                  <a:lnTo>
                    <a:pt x="9764" y="790335"/>
                  </a:lnTo>
                  <a:lnTo>
                    <a:pt x="6638" y="787209"/>
                  </a:lnTo>
                  <a:lnTo>
                    <a:pt x="4229" y="783603"/>
                  </a:lnTo>
                  <a:lnTo>
                    <a:pt x="2537" y="779519"/>
                  </a:lnTo>
                  <a:lnTo>
                    <a:pt x="845" y="775435"/>
                  </a:lnTo>
                  <a:lnTo>
                    <a:pt x="0" y="771183"/>
                  </a:lnTo>
                  <a:lnTo>
                    <a:pt x="0" y="766762"/>
                  </a:lnTo>
                  <a:close/>
                </a:path>
              </a:pathLst>
            </a:custGeom>
            <a:ln w="9524">
              <a:solidFill>
                <a:srgbClr val="33D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844799" y="4401565"/>
            <a:ext cx="1146463" cy="3064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34670">
              <a:lnSpc>
                <a:spcPts val="975"/>
              </a:lnSpc>
              <a:spcBef>
                <a:spcPts val="114"/>
              </a:spcBef>
            </a:pPr>
            <a:r>
              <a:rPr sz="900" dirty="0">
                <a:solidFill>
                  <a:srgbClr val="047857"/>
                </a:solidFill>
                <a:latin typeface="DejaVu Sans"/>
                <a:cs typeface="DejaVu Sans"/>
              </a:rPr>
              <a:t>AI</a:t>
            </a:r>
            <a:r>
              <a:rPr sz="1000" spc="-85" dirty="0">
                <a:solidFill>
                  <a:srgbClr val="047857"/>
                </a:solidFill>
                <a:latin typeface="SimSun"/>
                <a:cs typeface="SimSun"/>
              </a:rPr>
              <a:t>ボード</a:t>
            </a:r>
            <a:endParaRPr sz="1000" dirty="0">
              <a:latin typeface="SimSun"/>
              <a:cs typeface="SimSun"/>
            </a:endParaRPr>
          </a:p>
          <a:p>
            <a:pPr marL="12700">
              <a:lnSpc>
                <a:spcPts val="1155"/>
              </a:lnSpc>
            </a:pPr>
            <a:r>
              <a:rPr lang="ja-JP" altLang="en-US" sz="1150" spc="-100" dirty="0">
                <a:solidFill>
                  <a:srgbClr val="6A7280"/>
                </a:solidFill>
                <a:latin typeface="SimSun"/>
                <a:cs typeface="SimSun"/>
              </a:rPr>
              <a:t>　</a:t>
            </a:r>
            <a:r>
              <a:rPr sz="1150" spc="-100" dirty="0" err="1">
                <a:solidFill>
                  <a:srgbClr val="6A7280"/>
                </a:solidFill>
                <a:latin typeface="SimSun"/>
                <a:cs typeface="SimSun"/>
              </a:rPr>
              <a:t>メカ構造</a:t>
            </a:r>
            <a:endParaRPr sz="1150" dirty="0">
              <a:latin typeface="SimSun"/>
              <a:cs typeface="SimSu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162174" y="4610099"/>
            <a:ext cx="771525" cy="504825"/>
            <a:chOff x="2162174" y="4610099"/>
            <a:chExt cx="771525" cy="504825"/>
          </a:xfrm>
        </p:grpSpPr>
        <p:sp>
          <p:nvSpPr>
            <p:cNvPr id="48" name="object 48"/>
            <p:cNvSpPr/>
            <p:nvPr/>
          </p:nvSpPr>
          <p:spPr>
            <a:xfrm>
              <a:off x="2166937" y="4614862"/>
              <a:ext cx="762000" cy="495300"/>
            </a:xfrm>
            <a:custGeom>
              <a:avLst/>
              <a:gdLst/>
              <a:ahLst/>
              <a:cxnLst/>
              <a:rect l="l" t="t" r="r" b="b"/>
              <a:pathLst>
                <a:path w="762000" h="495300">
                  <a:moveTo>
                    <a:pt x="733082" y="495299"/>
                  </a:moveTo>
                  <a:lnTo>
                    <a:pt x="28916" y="495299"/>
                  </a:lnTo>
                  <a:lnTo>
                    <a:pt x="24664" y="494453"/>
                  </a:lnTo>
                  <a:lnTo>
                    <a:pt x="0" y="466382"/>
                  </a:lnTo>
                  <a:lnTo>
                    <a:pt x="0" y="461962"/>
                  </a:lnTo>
                  <a:lnTo>
                    <a:pt x="0" y="28916"/>
                  </a:lnTo>
                  <a:lnTo>
                    <a:pt x="28916" y="0"/>
                  </a:lnTo>
                  <a:lnTo>
                    <a:pt x="733082" y="0"/>
                  </a:lnTo>
                  <a:lnTo>
                    <a:pt x="761999" y="28916"/>
                  </a:lnTo>
                  <a:lnTo>
                    <a:pt x="761999" y="466382"/>
                  </a:lnTo>
                  <a:lnTo>
                    <a:pt x="737335" y="494453"/>
                  </a:lnTo>
                  <a:lnTo>
                    <a:pt x="733082" y="495299"/>
                  </a:lnTo>
                  <a:close/>
                </a:path>
              </a:pathLst>
            </a:custGeom>
            <a:solidFill>
              <a:srgbClr val="EC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166937" y="4614862"/>
              <a:ext cx="762000" cy="495300"/>
            </a:xfrm>
            <a:custGeom>
              <a:avLst/>
              <a:gdLst/>
              <a:ahLst/>
              <a:cxnLst/>
              <a:rect l="l" t="t" r="r" b="b"/>
              <a:pathLst>
                <a:path w="762000" h="495300">
                  <a:moveTo>
                    <a:pt x="0" y="461962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4"/>
                  </a:lnTo>
                  <a:lnTo>
                    <a:pt x="6638" y="12889"/>
                  </a:lnTo>
                  <a:lnTo>
                    <a:pt x="9764" y="9764"/>
                  </a:lnTo>
                  <a:lnTo>
                    <a:pt x="12890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4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728662" y="0"/>
                  </a:lnTo>
                  <a:lnTo>
                    <a:pt x="733082" y="0"/>
                  </a:lnTo>
                  <a:lnTo>
                    <a:pt x="737335" y="845"/>
                  </a:lnTo>
                  <a:lnTo>
                    <a:pt x="741419" y="2537"/>
                  </a:lnTo>
                  <a:lnTo>
                    <a:pt x="745504" y="4229"/>
                  </a:lnTo>
                  <a:lnTo>
                    <a:pt x="749109" y="6637"/>
                  </a:lnTo>
                  <a:lnTo>
                    <a:pt x="752235" y="9764"/>
                  </a:lnTo>
                  <a:lnTo>
                    <a:pt x="755361" y="12889"/>
                  </a:lnTo>
                  <a:lnTo>
                    <a:pt x="762000" y="33337"/>
                  </a:lnTo>
                  <a:lnTo>
                    <a:pt x="762000" y="461962"/>
                  </a:lnTo>
                  <a:lnTo>
                    <a:pt x="741419" y="492761"/>
                  </a:lnTo>
                  <a:lnTo>
                    <a:pt x="737335" y="494453"/>
                  </a:lnTo>
                  <a:lnTo>
                    <a:pt x="733082" y="495299"/>
                  </a:lnTo>
                  <a:lnTo>
                    <a:pt x="728662" y="495299"/>
                  </a:lnTo>
                  <a:lnTo>
                    <a:pt x="33337" y="495299"/>
                  </a:lnTo>
                  <a:lnTo>
                    <a:pt x="28916" y="495299"/>
                  </a:lnTo>
                  <a:lnTo>
                    <a:pt x="24664" y="494453"/>
                  </a:lnTo>
                  <a:lnTo>
                    <a:pt x="20579" y="492761"/>
                  </a:lnTo>
                  <a:lnTo>
                    <a:pt x="16495" y="491070"/>
                  </a:lnTo>
                  <a:lnTo>
                    <a:pt x="0" y="466382"/>
                  </a:lnTo>
                  <a:lnTo>
                    <a:pt x="0" y="461962"/>
                  </a:lnTo>
                  <a:close/>
                </a:path>
              </a:pathLst>
            </a:custGeom>
            <a:ln w="9524">
              <a:solidFill>
                <a:srgbClr val="A68B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403077" y="4778374"/>
            <a:ext cx="283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6D28D9"/>
                </a:solidFill>
                <a:latin typeface="DejaVu Sans"/>
                <a:cs typeface="DejaVu Sans"/>
              </a:rPr>
              <a:t>HUD</a:t>
            </a:r>
            <a:endParaRPr sz="900">
              <a:latin typeface="DejaVu Sans"/>
              <a:cs typeface="DejaVu Sans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3385501" y="4935985"/>
            <a:ext cx="762000" cy="569833"/>
            <a:chOff x="3314699" y="4610099"/>
            <a:chExt cx="771525" cy="504825"/>
          </a:xfrm>
        </p:grpSpPr>
        <p:sp>
          <p:nvSpPr>
            <p:cNvPr id="52" name="object 52"/>
            <p:cNvSpPr/>
            <p:nvPr/>
          </p:nvSpPr>
          <p:spPr>
            <a:xfrm>
              <a:off x="3319462" y="4614862"/>
              <a:ext cx="762000" cy="495300"/>
            </a:xfrm>
            <a:custGeom>
              <a:avLst/>
              <a:gdLst/>
              <a:ahLst/>
              <a:cxnLst/>
              <a:rect l="l" t="t" r="r" b="b"/>
              <a:pathLst>
                <a:path w="762000" h="495300">
                  <a:moveTo>
                    <a:pt x="733083" y="495299"/>
                  </a:moveTo>
                  <a:lnTo>
                    <a:pt x="28916" y="495299"/>
                  </a:lnTo>
                  <a:lnTo>
                    <a:pt x="24663" y="494453"/>
                  </a:lnTo>
                  <a:lnTo>
                    <a:pt x="0" y="466382"/>
                  </a:lnTo>
                  <a:lnTo>
                    <a:pt x="0" y="461962"/>
                  </a:lnTo>
                  <a:lnTo>
                    <a:pt x="0" y="28916"/>
                  </a:lnTo>
                  <a:lnTo>
                    <a:pt x="28916" y="0"/>
                  </a:lnTo>
                  <a:lnTo>
                    <a:pt x="733083" y="0"/>
                  </a:lnTo>
                  <a:lnTo>
                    <a:pt x="761999" y="28916"/>
                  </a:lnTo>
                  <a:lnTo>
                    <a:pt x="761999" y="466382"/>
                  </a:lnTo>
                  <a:lnTo>
                    <a:pt x="737335" y="494453"/>
                  </a:lnTo>
                  <a:lnTo>
                    <a:pt x="733083" y="495299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19462" y="4614862"/>
              <a:ext cx="762000" cy="495300"/>
            </a:xfrm>
            <a:custGeom>
              <a:avLst/>
              <a:gdLst/>
              <a:ahLst/>
              <a:cxnLst/>
              <a:rect l="l" t="t" r="r" b="b"/>
              <a:pathLst>
                <a:path w="762000" h="495300">
                  <a:moveTo>
                    <a:pt x="0" y="461962"/>
                  </a:moveTo>
                  <a:lnTo>
                    <a:pt x="0" y="33337"/>
                  </a:lnTo>
                  <a:lnTo>
                    <a:pt x="0" y="28916"/>
                  </a:lnTo>
                  <a:lnTo>
                    <a:pt x="845" y="24663"/>
                  </a:lnTo>
                  <a:lnTo>
                    <a:pt x="2537" y="20579"/>
                  </a:lnTo>
                  <a:lnTo>
                    <a:pt x="4229" y="16494"/>
                  </a:lnTo>
                  <a:lnTo>
                    <a:pt x="6637" y="12889"/>
                  </a:lnTo>
                  <a:lnTo>
                    <a:pt x="9764" y="9764"/>
                  </a:lnTo>
                  <a:lnTo>
                    <a:pt x="12889" y="6637"/>
                  </a:lnTo>
                  <a:lnTo>
                    <a:pt x="16495" y="4229"/>
                  </a:lnTo>
                  <a:lnTo>
                    <a:pt x="20579" y="2537"/>
                  </a:lnTo>
                  <a:lnTo>
                    <a:pt x="24663" y="845"/>
                  </a:lnTo>
                  <a:lnTo>
                    <a:pt x="28916" y="0"/>
                  </a:lnTo>
                  <a:lnTo>
                    <a:pt x="33337" y="0"/>
                  </a:lnTo>
                  <a:lnTo>
                    <a:pt x="728662" y="0"/>
                  </a:lnTo>
                  <a:lnTo>
                    <a:pt x="733083" y="0"/>
                  </a:lnTo>
                  <a:lnTo>
                    <a:pt x="737335" y="845"/>
                  </a:lnTo>
                  <a:lnTo>
                    <a:pt x="741419" y="2537"/>
                  </a:lnTo>
                  <a:lnTo>
                    <a:pt x="745504" y="4229"/>
                  </a:lnTo>
                  <a:lnTo>
                    <a:pt x="749109" y="6637"/>
                  </a:lnTo>
                  <a:lnTo>
                    <a:pt x="752235" y="9764"/>
                  </a:lnTo>
                  <a:lnTo>
                    <a:pt x="755361" y="12889"/>
                  </a:lnTo>
                  <a:lnTo>
                    <a:pt x="762000" y="33337"/>
                  </a:lnTo>
                  <a:lnTo>
                    <a:pt x="762000" y="461962"/>
                  </a:lnTo>
                  <a:lnTo>
                    <a:pt x="741419" y="492761"/>
                  </a:lnTo>
                  <a:lnTo>
                    <a:pt x="737335" y="494453"/>
                  </a:lnTo>
                  <a:lnTo>
                    <a:pt x="733083" y="495299"/>
                  </a:lnTo>
                  <a:lnTo>
                    <a:pt x="728662" y="495299"/>
                  </a:lnTo>
                  <a:lnTo>
                    <a:pt x="33337" y="495299"/>
                  </a:lnTo>
                  <a:lnTo>
                    <a:pt x="9764" y="485535"/>
                  </a:lnTo>
                  <a:lnTo>
                    <a:pt x="6637" y="482408"/>
                  </a:lnTo>
                  <a:lnTo>
                    <a:pt x="4229" y="478803"/>
                  </a:lnTo>
                  <a:lnTo>
                    <a:pt x="2537" y="474719"/>
                  </a:lnTo>
                  <a:lnTo>
                    <a:pt x="845" y="470635"/>
                  </a:lnTo>
                  <a:lnTo>
                    <a:pt x="0" y="466382"/>
                  </a:lnTo>
                  <a:lnTo>
                    <a:pt x="0" y="461962"/>
                  </a:lnTo>
                  <a:close/>
                </a:path>
              </a:pathLst>
            </a:custGeom>
            <a:ln w="9524">
              <a:solidFill>
                <a:srgbClr val="FAB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3615747" y="5101464"/>
            <a:ext cx="25400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75" dirty="0">
                <a:solidFill>
                  <a:srgbClr val="B45309"/>
                </a:solidFill>
                <a:latin typeface="SimSun"/>
                <a:cs typeface="SimSun"/>
              </a:rPr>
              <a:t>電源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751988" y="4243628"/>
            <a:ext cx="737235" cy="737235"/>
          </a:xfrm>
          <a:custGeom>
            <a:avLst/>
            <a:gdLst/>
            <a:ahLst/>
            <a:cxnLst/>
            <a:rect l="l" t="t" r="r" b="b"/>
            <a:pathLst>
              <a:path w="737235" h="737235">
                <a:moveTo>
                  <a:pt x="25869" y="715975"/>
                </a:moveTo>
                <a:lnTo>
                  <a:pt x="20688" y="710806"/>
                </a:lnTo>
                <a:lnTo>
                  <a:pt x="0" y="731494"/>
                </a:lnTo>
                <a:lnTo>
                  <a:pt x="5181" y="736663"/>
                </a:lnTo>
                <a:lnTo>
                  <a:pt x="25869" y="715975"/>
                </a:lnTo>
                <a:close/>
              </a:path>
              <a:path w="737235" h="737235">
                <a:moveTo>
                  <a:pt x="25869" y="20701"/>
                </a:moveTo>
                <a:lnTo>
                  <a:pt x="5181" y="0"/>
                </a:lnTo>
                <a:lnTo>
                  <a:pt x="0" y="5181"/>
                </a:lnTo>
                <a:lnTo>
                  <a:pt x="20688" y="25869"/>
                </a:lnTo>
                <a:lnTo>
                  <a:pt x="25869" y="20701"/>
                </a:lnTo>
                <a:close/>
              </a:path>
              <a:path w="737235" h="737235">
                <a:moveTo>
                  <a:pt x="56896" y="684949"/>
                </a:moveTo>
                <a:lnTo>
                  <a:pt x="51727" y="679767"/>
                </a:lnTo>
                <a:lnTo>
                  <a:pt x="31038" y="700455"/>
                </a:lnTo>
                <a:lnTo>
                  <a:pt x="36207" y="705637"/>
                </a:lnTo>
                <a:lnTo>
                  <a:pt x="56896" y="684949"/>
                </a:lnTo>
                <a:close/>
              </a:path>
              <a:path w="737235" h="737235">
                <a:moveTo>
                  <a:pt x="56896" y="51727"/>
                </a:moveTo>
                <a:lnTo>
                  <a:pt x="36207" y="31038"/>
                </a:lnTo>
                <a:lnTo>
                  <a:pt x="31038" y="36207"/>
                </a:lnTo>
                <a:lnTo>
                  <a:pt x="51727" y="56908"/>
                </a:lnTo>
                <a:lnTo>
                  <a:pt x="56896" y="51727"/>
                </a:lnTo>
                <a:close/>
              </a:path>
              <a:path w="737235" h="737235">
                <a:moveTo>
                  <a:pt x="87934" y="653910"/>
                </a:moveTo>
                <a:lnTo>
                  <a:pt x="82765" y="648741"/>
                </a:lnTo>
                <a:lnTo>
                  <a:pt x="62077" y="669429"/>
                </a:lnTo>
                <a:lnTo>
                  <a:pt x="67246" y="674598"/>
                </a:lnTo>
                <a:lnTo>
                  <a:pt x="87934" y="653910"/>
                </a:lnTo>
                <a:close/>
              </a:path>
              <a:path w="737235" h="737235">
                <a:moveTo>
                  <a:pt x="87934" y="82765"/>
                </a:moveTo>
                <a:lnTo>
                  <a:pt x="67246" y="62077"/>
                </a:lnTo>
                <a:lnTo>
                  <a:pt x="62077" y="67246"/>
                </a:lnTo>
                <a:lnTo>
                  <a:pt x="82765" y="87934"/>
                </a:lnTo>
                <a:lnTo>
                  <a:pt x="87934" y="82765"/>
                </a:lnTo>
                <a:close/>
              </a:path>
              <a:path w="737235" h="737235">
                <a:moveTo>
                  <a:pt x="118973" y="622871"/>
                </a:moveTo>
                <a:lnTo>
                  <a:pt x="113792" y="617702"/>
                </a:lnTo>
                <a:lnTo>
                  <a:pt x="93103" y="638390"/>
                </a:lnTo>
                <a:lnTo>
                  <a:pt x="98285" y="643559"/>
                </a:lnTo>
                <a:lnTo>
                  <a:pt x="118973" y="622871"/>
                </a:lnTo>
                <a:close/>
              </a:path>
              <a:path w="737235" h="737235">
                <a:moveTo>
                  <a:pt x="118973" y="113804"/>
                </a:moveTo>
                <a:lnTo>
                  <a:pt x="98285" y="93103"/>
                </a:lnTo>
                <a:lnTo>
                  <a:pt x="93103" y="98285"/>
                </a:lnTo>
                <a:lnTo>
                  <a:pt x="113792" y="118973"/>
                </a:lnTo>
                <a:lnTo>
                  <a:pt x="118973" y="113804"/>
                </a:lnTo>
                <a:close/>
              </a:path>
              <a:path w="737235" h="737235">
                <a:moveTo>
                  <a:pt x="149999" y="591845"/>
                </a:moveTo>
                <a:lnTo>
                  <a:pt x="144830" y="586663"/>
                </a:lnTo>
                <a:lnTo>
                  <a:pt x="124142" y="607364"/>
                </a:lnTo>
                <a:lnTo>
                  <a:pt x="129311" y="612533"/>
                </a:lnTo>
                <a:lnTo>
                  <a:pt x="149999" y="591845"/>
                </a:lnTo>
                <a:close/>
              </a:path>
              <a:path w="737235" h="737235">
                <a:moveTo>
                  <a:pt x="149999" y="144830"/>
                </a:moveTo>
                <a:lnTo>
                  <a:pt x="129311" y="124142"/>
                </a:lnTo>
                <a:lnTo>
                  <a:pt x="124142" y="129311"/>
                </a:lnTo>
                <a:lnTo>
                  <a:pt x="144830" y="150012"/>
                </a:lnTo>
                <a:lnTo>
                  <a:pt x="149999" y="144830"/>
                </a:lnTo>
                <a:close/>
              </a:path>
              <a:path w="737235" h="737235">
                <a:moveTo>
                  <a:pt x="181038" y="560806"/>
                </a:moveTo>
                <a:lnTo>
                  <a:pt x="175869" y="555637"/>
                </a:lnTo>
                <a:lnTo>
                  <a:pt x="155181" y="576326"/>
                </a:lnTo>
                <a:lnTo>
                  <a:pt x="160350" y="581494"/>
                </a:lnTo>
                <a:lnTo>
                  <a:pt x="181038" y="560806"/>
                </a:lnTo>
                <a:close/>
              </a:path>
              <a:path w="737235" h="737235">
                <a:moveTo>
                  <a:pt x="181038" y="175869"/>
                </a:moveTo>
                <a:lnTo>
                  <a:pt x="160350" y="155181"/>
                </a:lnTo>
                <a:lnTo>
                  <a:pt x="155181" y="160350"/>
                </a:lnTo>
                <a:lnTo>
                  <a:pt x="175869" y="181038"/>
                </a:lnTo>
                <a:lnTo>
                  <a:pt x="181038" y="175869"/>
                </a:lnTo>
                <a:close/>
              </a:path>
              <a:path w="737235" h="737235">
                <a:moveTo>
                  <a:pt x="212077" y="529767"/>
                </a:moveTo>
                <a:lnTo>
                  <a:pt x="206895" y="524598"/>
                </a:lnTo>
                <a:lnTo>
                  <a:pt x="186207" y="545287"/>
                </a:lnTo>
                <a:lnTo>
                  <a:pt x="191389" y="550456"/>
                </a:lnTo>
                <a:lnTo>
                  <a:pt x="212077" y="529767"/>
                </a:lnTo>
                <a:close/>
              </a:path>
              <a:path w="737235" h="737235">
                <a:moveTo>
                  <a:pt x="212077" y="206908"/>
                </a:moveTo>
                <a:lnTo>
                  <a:pt x="191389" y="186207"/>
                </a:lnTo>
                <a:lnTo>
                  <a:pt x="186207" y="191389"/>
                </a:lnTo>
                <a:lnTo>
                  <a:pt x="206895" y="212077"/>
                </a:lnTo>
                <a:lnTo>
                  <a:pt x="212077" y="206908"/>
                </a:lnTo>
                <a:close/>
              </a:path>
              <a:path w="737235" h="737235">
                <a:moveTo>
                  <a:pt x="243103" y="498741"/>
                </a:moveTo>
                <a:lnTo>
                  <a:pt x="237934" y="493560"/>
                </a:lnTo>
                <a:lnTo>
                  <a:pt x="217246" y="514261"/>
                </a:lnTo>
                <a:lnTo>
                  <a:pt x="222415" y="519430"/>
                </a:lnTo>
                <a:lnTo>
                  <a:pt x="243103" y="498741"/>
                </a:lnTo>
                <a:close/>
              </a:path>
              <a:path w="737235" h="737235">
                <a:moveTo>
                  <a:pt x="243103" y="237934"/>
                </a:moveTo>
                <a:lnTo>
                  <a:pt x="222415" y="217246"/>
                </a:lnTo>
                <a:lnTo>
                  <a:pt x="217246" y="222415"/>
                </a:lnTo>
                <a:lnTo>
                  <a:pt x="237934" y="243116"/>
                </a:lnTo>
                <a:lnTo>
                  <a:pt x="243103" y="237934"/>
                </a:lnTo>
                <a:close/>
              </a:path>
              <a:path w="737235" h="737235">
                <a:moveTo>
                  <a:pt x="274142" y="467702"/>
                </a:moveTo>
                <a:lnTo>
                  <a:pt x="268973" y="462534"/>
                </a:lnTo>
                <a:lnTo>
                  <a:pt x="248285" y="483222"/>
                </a:lnTo>
                <a:lnTo>
                  <a:pt x="253453" y="488391"/>
                </a:lnTo>
                <a:lnTo>
                  <a:pt x="274142" y="467702"/>
                </a:lnTo>
                <a:close/>
              </a:path>
              <a:path w="737235" h="737235">
                <a:moveTo>
                  <a:pt x="274142" y="268973"/>
                </a:moveTo>
                <a:lnTo>
                  <a:pt x="253453" y="248285"/>
                </a:lnTo>
                <a:lnTo>
                  <a:pt x="248285" y="253453"/>
                </a:lnTo>
                <a:lnTo>
                  <a:pt x="268973" y="274142"/>
                </a:lnTo>
                <a:lnTo>
                  <a:pt x="274142" y="268973"/>
                </a:lnTo>
                <a:close/>
              </a:path>
              <a:path w="737235" h="737235">
                <a:moveTo>
                  <a:pt x="305181" y="436664"/>
                </a:moveTo>
                <a:lnTo>
                  <a:pt x="299999" y="431495"/>
                </a:lnTo>
                <a:lnTo>
                  <a:pt x="279311" y="452183"/>
                </a:lnTo>
                <a:lnTo>
                  <a:pt x="284492" y="457352"/>
                </a:lnTo>
                <a:lnTo>
                  <a:pt x="305181" y="436664"/>
                </a:lnTo>
                <a:close/>
              </a:path>
              <a:path w="737235" h="737235">
                <a:moveTo>
                  <a:pt x="305181" y="300012"/>
                </a:moveTo>
                <a:lnTo>
                  <a:pt x="284492" y="279311"/>
                </a:lnTo>
                <a:lnTo>
                  <a:pt x="279311" y="284492"/>
                </a:lnTo>
                <a:lnTo>
                  <a:pt x="299999" y="305181"/>
                </a:lnTo>
                <a:lnTo>
                  <a:pt x="305181" y="300012"/>
                </a:lnTo>
                <a:close/>
              </a:path>
              <a:path w="737235" h="737235">
                <a:moveTo>
                  <a:pt x="336207" y="405638"/>
                </a:moveTo>
                <a:lnTo>
                  <a:pt x="331038" y="400456"/>
                </a:lnTo>
                <a:lnTo>
                  <a:pt x="310349" y="421157"/>
                </a:lnTo>
                <a:lnTo>
                  <a:pt x="315518" y="426326"/>
                </a:lnTo>
                <a:lnTo>
                  <a:pt x="336207" y="405638"/>
                </a:lnTo>
                <a:close/>
              </a:path>
              <a:path w="737235" h="737235">
                <a:moveTo>
                  <a:pt x="336207" y="331038"/>
                </a:moveTo>
                <a:lnTo>
                  <a:pt x="315518" y="310349"/>
                </a:lnTo>
                <a:lnTo>
                  <a:pt x="310349" y="315518"/>
                </a:lnTo>
                <a:lnTo>
                  <a:pt x="331038" y="336207"/>
                </a:lnTo>
                <a:lnTo>
                  <a:pt x="336207" y="331038"/>
                </a:lnTo>
                <a:close/>
              </a:path>
              <a:path w="737235" h="737235">
                <a:moveTo>
                  <a:pt x="367245" y="374599"/>
                </a:moveTo>
                <a:lnTo>
                  <a:pt x="362077" y="369430"/>
                </a:lnTo>
                <a:lnTo>
                  <a:pt x="341388" y="390118"/>
                </a:lnTo>
                <a:lnTo>
                  <a:pt x="346557" y="395287"/>
                </a:lnTo>
                <a:lnTo>
                  <a:pt x="367245" y="374599"/>
                </a:lnTo>
                <a:close/>
              </a:path>
              <a:path w="737235" h="737235">
                <a:moveTo>
                  <a:pt x="367245" y="362077"/>
                </a:moveTo>
                <a:lnTo>
                  <a:pt x="346557" y="341388"/>
                </a:lnTo>
                <a:lnTo>
                  <a:pt x="341388" y="346557"/>
                </a:lnTo>
                <a:lnTo>
                  <a:pt x="362077" y="367245"/>
                </a:lnTo>
                <a:lnTo>
                  <a:pt x="367245" y="362077"/>
                </a:lnTo>
                <a:close/>
              </a:path>
              <a:path w="737235" h="737235">
                <a:moveTo>
                  <a:pt x="395287" y="390118"/>
                </a:moveTo>
                <a:lnTo>
                  <a:pt x="374599" y="369430"/>
                </a:lnTo>
                <a:lnTo>
                  <a:pt x="369430" y="374599"/>
                </a:lnTo>
                <a:lnTo>
                  <a:pt x="390118" y="395287"/>
                </a:lnTo>
                <a:lnTo>
                  <a:pt x="395287" y="390118"/>
                </a:lnTo>
                <a:close/>
              </a:path>
              <a:path w="737235" h="737235">
                <a:moveTo>
                  <a:pt x="395287" y="346557"/>
                </a:moveTo>
                <a:lnTo>
                  <a:pt x="390118" y="341388"/>
                </a:lnTo>
                <a:lnTo>
                  <a:pt x="369430" y="362077"/>
                </a:lnTo>
                <a:lnTo>
                  <a:pt x="374599" y="367245"/>
                </a:lnTo>
                <a:lnTo>
                  <a:pt x="395287" y="346557"/>
                </a:lnTo>
                <a:close/>
              </a:path>
              <a:path w="737235" h="737235">
                <a:moveTo>
                  <a:pt x="426326" y="421157"/>
                </a:moveTo>
                <a:lnTo>
                  <a:pt x="405638" y="400456"/>
                </a:lnTo>
                <a:lnTo>
                  <a:pt x="400456" y="405638"/>
                </a:lnTo>
                <a:lnTo>
                  <a:pt x="421144" y="426326"/>
                </a:lnTo>
                <a:lnTo>
                  <a:pt x="426326" y="421157"/>
                </a:lnTo>
                <a:close/>
              </a:path>
              <a:path w="737235" h="737235">
                <a:moveTo>
                  <a:pt x="426326" y="315518"/>
                </a:moveTo>
                <a:lnTo>
                  <a:pt x="421144" y="310349"/>
                </a:lnTo>
                <a:lnTo>
                  <a:pt x="400456" y="331038"/>
                </a:lnTo>
                <a:lnTo>
                  <a:pt x="405638" y="336207"/>
                </a:lnTo>
                <a:lnTo>
                  <a:pt x="426326" y="315518"/>
                </a:lnTo>
                <a:close/>
              </a:path>
              <a:path w="737235" h="737235">
                <a:moveTo>
                  <a:pt x="457352" y="452183"/>
                </a:moveTo>
                <a:lnTo>
                  <a:pt x="436664" y="431495"/>
                </a:lnTo>
                <a:lnTo>
                  <a:pt x="431495" y="436664"/>
                </a:lnTo>
                <a:lnTo>
                  <a:pt x="452183" y="457352"/>
                </a:lnTo>
                <a:lnTo>
                  <a:pt x="457352" y="452183"/>
                </a:lnTo>
                <a:close/>
              </a:path>
              <a:path w="737235" h="737235">
                <a:moveTo>
                  <a:pt x="457352" y="284492"/>
                </a:moveTo>
                <a:lnTo>
                  <a:pt x="452183" y="279311"/>
                </a:lnTo>
                <a:lnTo>
                  <a:pt x="431495" y="300012"/>
                </a:lnTo>
                <a:lnTo>
                  <a:pt x="436664" y="305181"/>
                </a:lnTo>
                <a:lnTo>
                  <a:pt x="457352" y="284492"/>
                </a:lnTo>
                <a:close/>
              </a:path>
              <a:path w="737235" h="737235">
                <a:moveTo>
                  <a:pt x="488391" y="483222"/>
                </a:moveTo>
                <a:lnTo>
                  <a:pt x="467702" y="462534"/>
                </a:lnTo>
                <a:lnTo>
                  <a:pt x="462534" y="467702"/>
                </a:lnTo>
                <a:lnTo>
                  <a:pt x="483222" y="488391"/>
                </a:lnTo>
                <a:lnTo>
                  <a:pt x="488391" y="483222"/>
                </a:lnTo>
                <a:close/>
              </a:path>
              <a:path w="737235" h="737235">
                <a:moveTo>
                  <a:pt x="488391" y="253453"/>
                </a:moveTo>
                <a:lnTo>
                  <a:pt x="483222" y="248285"/>
                </a:lnTo>
                <a:lnTo>
                  <a:pt x="462534" y="268973"/>
                </a:lnTo>
                <a:lnTo>
                  <a:pt x="467702" y="274142"/>
                </a:lnTo>
                <a:lnTo>
                  <a:pt x="488391" y="253453"/>
                </a:lnTo>
                <a:close/>
              </a:path>
              <a:path w="737235" h="737235">
                <a:moveTo>
                  <a:pt x="519430" y="514261"/>
                </a:moveTo>
                <a:lnTo>
                  <a:pt x="498741" y="493560"/>
                </a:lnTo>
                <a:lnTo>
                  <a:pt x="493560" y="498741"/>
                </a:lnTo>
                <a:lnTo>
                  <a:pt x="514248" y="519430"/>
                </a:lnTo>
                <a:lnTo>
                  <a:pt x="519430" y="514261"/>
                </a:lnTo>
                <a:close/>
              </a:path>
              <a:path w="737235" h="737235">
                <a:moveTo>
                  <a:pt x="519430" y="222415"/>
                </a:moveTo>
                <a:lnTo>
                  <a:pt x="514248" y="217246"/>
                </a:lnTo>
                <a:lnTo>
                  <a:pt x="493560" y="237934"/>
                </a:lnTo>
                <a:lnTo>
                  <a:pt x="498741" y="243116"/>
                </a:lnTo>
                <a:lnTo>
                  <a:pt x="519430" y="222415"/>
                </a:lnTo>
                <a:close/>
              </a:path>
              <a:path w="737235" h="737235">
                <a:moveTo>
                  <a:pt x="550456" y="545287"/>
                </a:moveTo>
                <a:lnTo>
                  <a:pt x="529767" y="524598"/>
                </a:lnTo>
                <a:lnTo>
                  <a:pt x="524598" y="529767"/>
                </a:lnTo>
                <a:lnTo>
                  <a:pt x="545287" y="550456"/>
                </a:lnTo>
                <a:lnTo>
                  <a:pt x="550456" y="545287"/>
                </a:lnTo>
                <a:close/>
              </a:path>
              <a:path w="737235" h="737235">
                <a:moveTo>
                  <a:pt x="550456" y="191389"/>
                </a:moveTo>
                <a:lnTo>
                  <a:pt x="545287" y="186207"/>
                </a:lnTo>
                <a:lnTo>
                  <a:pt x="524598" y="206908"/>
                </a:lnTo>
                <a:lnTo>
                  <a:pt x="529767" y="212077"/>
                </a:lnTo>
                <a:lnTo>
                  <a:pt x="550456" y="191389"/>
                </a:lnTo>
                <a:close/>
              </a:path>
              <a:path w="737235" h="737235">
                <a:moveTo>
                  <a:pt x="581494" y="576326"/>
                </a:moveTo>
                <a:lnTo>
                  <a:pt x="560806" y="555637"/>
                </a:lnTo>
                <a:lnTo>
                  <a:pt x="555637" y="560806"/>
                </a:lnTo>
                <a:lnTo>
                  <a:pt x="576326" y="581494"/>
                </a:lnTo>
                <a:lnTo>
                  <a:pt x="581494" y="576326"/>
                </a:lnTo>
                <a:close/>
              </a:path>
              <a:path w="737235" h="737235">
                <a:moveTo>
                  <a:pt x="581494" y="160350"/>
                </a:moveTo>
                <a:lnTo>
                  <a:pt x="576326" y="155181"/>
                </a:lnTo>
                <a:lnTo>
                  <a:pt x="555637" y="175869"/>
                </a:lnTo>
                <a:lnTo>
                  <a:pt x="560806" y="181038"/>
                </a:lnTo>
                <a:lnTo>
                  <a:pt x="581494" y="160350"/>
                </a:lnTo>
                <a:close/>
              </a:path>
              <a:path w="737235" h="737235">
                <a:moveTo>
                  <a:pt x="612533" y="607364"/>
                </a:moveTo>
                <a:lnTo>
                  <a:pt x="591832" y="586663"/>
                </a:lnTo>
                <a:lnTo>
                  <a:pt x="586663" y="591845"/>
                </a:lnTo>
                <a:lnTo>
                  <a:pt x="607352" y="612533"/>
                </a:lnTo>
                <a:lnTo>
                  <a:pt x="612533" y="607364"/>
                </a:lnTo>
                <a:close/>
              </a:path>
              <a:path w="737235" h="737235">
                <a:moveTo>
                  <a:pt x="612533" y="129311"/>
                </a:moveTo>
                <a:lnTo>
                  <a:pt x="607352" y="124142"/>
                </a:lnTo>
                <a:lnTo>
                  <a:pt x="586663" y="144830"/>
                </a:lnTo>
                <a:lnTo>
                  <a:pt x="591832" y="150012"/>
                </a:lnTo>
                <a:lnTo>
                  <a:pt x="612533" y="129311"/>
                </a:lnTo>
                <a:close/>
              </a:path>
              <a:path w="737235" h="737235">
                <a:moveTo>
                  <a:pt x="643559" y="638390"/>
                </a:moveTo>
                <a:lnTo>
                  <a:pt x="622871" y="617702"/>
                </a:lnTo>
                <a:lnTo>
                  <a:pt x="617702" y="622871"/>
                </a:lnTo>
                <a:lnTo>
                  <a:pt x="638390" y="643559"/>
                </a:lnTo>
                <a:lnTo>
                  <a:pt x="643559" y="638390"/>
                </a:lnTo>
                <a:close/>
              </a:path>
              <a:path w="737235" h="737235">
                <a:moveTo>
                  <a:pt x="643559" y="98285"/>
                </a:moveTo>
                <a:lnTo>
                  <a:pt x="638390" y="93103"/>
                </a:lnTo>
                <a:lnTo>
                  <a:pt x="617702" y="113804"/>
                </a:lnTo>
                <a:lnTo>
                  <a:pt x="622871" y="118973"/>
                </a:lnTo>
                <a:lnTo>
                  <a:pt x="643559" y="98285"/>
                </a:lnTo>
                <a:close/>
              </a:path>
              <a:path w="737235" h="737235">
                <a:moveTo>
                  <a:pt x="674598" y="669429"/>
                </a:moveTo>
                <a:lnTo>
                  <a:pt x="653910" y="648741"/>
                </a:lnTo>
                <a:lnTo>
                  <a:pt x="648741" y="653910"/>
                </a:lnTo>
                <a:lnTo>
                  <a:pt x="669429" y="674598"/>
                </a:lnTo>
                <a:lnTo>
                  <a:pt x="674598" y="669429"/>
                </a:lnTo>
                <a:close/>
              </a:path>
              <a:path w="737235" h="737235">
                <a:moveTo>
                  <a:pt x="674598" y="67246"/>
                </a:moveTo>
                <a:lnTo>
                  <a:pt x="669429" y="62077"/>
                </a:lnTo>
                <a:lnTo>
                  <a:pt x="648741" y="82765"/>
                </a:lnTo>
                <a:lnTo>
                  <a:pt x="653910" y="87934"/>
                </a:lnTo>
                <a:lnTo>
                  <a:pt x="674598" y="67246"/>
                </a:lnTo>
                <a:close/>
              </a:path>
              <a:path w="737235" h="737235">
                <a:moveTo>
                  <a:pt x="705637" y="700455"/>
                </a:moveTo>
                <a:lnTo>
                  <a:pt x="684936" y="679767"/>
                </a:lnTo>
                <a:lnTo>
                  <a:pt x="679767" y="684949"/>
                </a:lnTo>
                <a:lnTo>
                  <a:pt x="700455" y="705637"/>
                </a:lnTo>
                <a:lnTo>
                  <a:pt x="705637" y="700455"/>
                </a:lnTo>
                <a:close/>
              </a:path>
              <a:path w="737235" h="737235">
                <a:moveTo>
                  <a:pt x="705637" y="36207"/>
                </a:moveTo>
                <a:lnTo>
                  <a:pt x="700455" y="31038"/>
                </a:lnTo>
                <a:lnTo>
                  <a:pt x="679767" y="51727"/>
                </a:lnTo>
                <a:lnTo>
                  <a:pt x="684936" y="56908"/>
                </a:lnTo>
                <a:lnTo>
                  <a:pt x="705637" y="36207"/>
                </a:lnTo>
                <a:close/>
              </a:path>
              <a:path w="737235" h="737235">
                <a:moveTo>
                  <a:pt x="736663" y="731494"/>
                </a:moveTo>
                <a:lnTo>
                  <a:pt x="715975" y="710806"/>
                </a:lnTo>
                <a:lnTo>
                  <a:pt x="710806" y="715975"/>
                </a:lnTo>
                <a:lnTo>
                  <a:pt x="731494" y="736663"/>
                </a:lnTo>
                <a:lnTo>
                  <a:pt x="736663" y="731494"/>
                </a:lnTo>
                <a:close/>
              </a:path>
              <a:path w="737235" h="737235">
                <a:moveTo>
                  <a:pt x="736663" y="5181"/>
                </a:moveTo>
                <a:lnTo>
                  <a:pt x="731494" y="0"/>
                </a:lnTo>
                <a:lnTo>
                  <a:pt x="710806" y="20701"/>
                </a:lnTo>
                <a:lnTo>
                  <a:pt x="715975" y="25869"/>
                </a:lnTo>
                <a:lnTo>
                  <a:pt x="736663" y="5181"/>
                </a:lnTo>
                <a:close/>
              </a:path>
            </a:pathLst>
          </a:custGeom>
          <a:solidFill>
            <a:srgbClr val="4A5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pc="-114" dirty="0"/>
              <a:t>感情認識眼鏡型デバイス開発プロジェクト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1337676" y="8502696"/>
            <a:ext cx="410209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10/25</a:t>
            </a:r>
            <a:endParaRPr sz="10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81800"/>
            <a:chOff x="0" y="0"/>
            <a:chExt cx="12192000" cy="678180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5867400"/>
            </a:xfrm>
            <a:custGeom>
              <a:avLst/>
              <a:gdLst/>
              <a:ahLst/>
              <a:cxnLst/>
              <a:rect l="l" t="t" r="r" b="b"/>
              <a:pathLst>
                <a:path w="12192000" h="5867400">
                  <a:moveTo>
                    <a:pt x="0" y="5867399"/>
                  </a:moveTo>
                  <a:lnTo>
                    <a:pt x="12191999" y="58673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8673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116840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25" dirty="0">
                <a:latin typeface="BIZ UDPGothic"/>
                <a:cs typeface="BIZ UDPGothic"/>
              </a:rPr>
              <a:t>機械設計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9" y="1371599"/>
            <a:ext cx="5333999" cy="4952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35249" y="1569211"/>
            <a:ext cx="9779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00" dirty="0">
                <a:solidFill>
                  <a:srgbClr val="374050"/>
                </a:solidFill>
                <a:latin typeface="SimSun"/>
                <a:cs typeface="SimSun"/>
              </a:rPr>
              <a:t>眼鏡構造図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8597" y="3207338"/>
            <a:ext cx="976652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20" dirty="0">
                <a:solidFill>
                  <a:srgbClr val="4E45E4"/>
                </a:solidFill>
                <a:latin typeface="DejaVu Sans"/>
                <a:cs typeface="DejaVu Sans"/>
              </a:rPr>
              <a:t>TR-</a:t>
            </a:r>
            <a:r>
              <a:rPr sz="900" dirty="0">
                <a:solidFill>
                  <a:srgbClr val="4E45E4"/>
                </a:solidFill>
                <a:latin typeface="DejaVu Sans"/>
                <a:cs typeface="DejaVu Sans"/>
              </a:rPr>
              <a:t>90</a:t>
            </a:r>
            <a:r>
              <a:rPr sz="900" spc="5" dirty="0">
                <a:solidFill>
                  <a:srgbClr val="4E45E4"/>
                </a:solidFill>
                <a:latin typeface="DejaVu Sans"/>
                <a:cs typeface="DejaVu Sans"/>
              </a:rPr>
              <a:t> </a:t>
            </a:r>
            <a:r>
              <a:rPr sz="1000" spc="-90" dirty="0">
                <a:solidFill>
                  <a:srgbClr val="4E45E4"/>
                </a:solidFill>
                <a:latin typeface="SimSun"/>
                <a:cs typeface="SimSun"/>
              </a:rPr>
              <a:t>フロント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0767" y="4197350"/>
            <a:ext cx="417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64738B"/>
                </a:solidFill>
                <a:latin typeface="DejaVu Sans"/>
                <a:cs typeface="DejaVu Sans"/>
              </a:rPr>
              <a:t>F-</a:t>
            </a:r>
            <a:r>
              <a:rPr sz="900" spc="-20" dirty="0">
                <a:solidFill>
                  <a:srgbClr val="64738B"/>
                </a:solidFill>
                <a:latin typeface="DejaVu Sans"/>
                <a:cs typeface="DejaVu Sans"/>
              </a:rPr>
              <a:t>PA12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7722" y="4201160"/>
            <a:ext cx="76771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110" dirty="0">
                <a:solidFill>
                  <a:srgbClr val="0DA5E8"/>
                </a:solidFill>
                <a:latin typeface="SimSun"/>
                <a:cs typeface="SimSun"/>
              </a:rPr>
              <a:t>シリコン</a:t>
            </a:r>
            <a:r>
              <a:rPr sz="750" dirty="0">
                <a:solidFill>
                  <a:srgbClr val="0DA5E8"/>
                </a:solidFill>
                <a:latin typeface="DejaVu Sans"/>
                <a:cs typeface="DejaVu Sans"/>
              </a:rPr>
              <a:t>O</a:t>
            </a:r>
            <a:r>
              <a:rPr sz="850" spc="-90" dirty="0">
                <a:solidFill>
                  <a:srgbClr val="0DA5E8"/>
                </a:solidFill>
                <a:latin typeface="SimSun"/>
                <a:cs typeface="SimSun"/>
              </a:rPr>
              <a:t>リング</a:t>
            </a:r>
            <a:endParaRPr sz="850" dirty="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525" y="3547110"/>
            <a:ext cx="1228090" cy="286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75" spc="-165" baseline="22875" dirty="0">
                <a:solidFill>
                  <a:srgbClr val="D97705"/>
                </a:solidFill>
                <a:latin typeface="SimSun"/>
                <a:cs typeface="SimSun"/>
              </a:rPr>
              <a:t>チタン</a:t>
            </a:r>
            <a:r>
              <a:rPr sz="1125" spc="-375" baseline="25925" dirty="0">
                <a:solidFill>
                  <a:srgbClr val="D97705"/>
                </a:solidFill>
                <a:latin typeface="DejaVu Sans"/>
                <a:cs typeface="DejaVu Sans"/>
              </a:rPr>
              <a:t>β</a:t>
            </a:r>
            <a:r>
              <a:rPr sz="750" spc="-250" dirty="0">
                <a:solidFill>
                  <a:srgbClr val="0DA5E8"/>
                </a:solidFill>
                <a:latin typeface="DejaVu Sans"/>
                <a:cs typeface="DejaVu Sans"/>
              </a:rPr>
              <a:t>0</a:t>
            </a:r>
            <a:r>
              <a:rPr sz="1275" spc="-667" baseline="22875" dirty="0">
                <a:solidFill>
                  <a:srgbClr val="D97705"/>
                </a:solidFill>
                <a:latin typeface="SimSun"/>
                <a:cs typeface="SimSun"/>
              </a:rPr>
              <a:t>合</a:t>
            </a:r>
            <a:r>
              <a:rPr sz="750" spc="-190" dirty="0">
                <a:solidFill>
                  <a:srgbClr val="0DA5E8"/>
                </a:solidFill>
                <a:latin typeface="DejaVu Sans"/>
                <a:cs typeface="DejaVu Sans"/>
              </a:rPr>
              <a:t>.5</a:t>
            </a:r>
            <a:r>
              <a:rPr sz="1275" spc="-719" baseline="22875" dirty="0">
                <a:solidFill>
                  <a:srgbClr val="D97705"/>
                </a:solidFill>
                <a:latin typeface="Meiryo"/>
                <a:cs typeface="Meiryo"/>
              </a:rPr>
              <a:t>⾦</a:t>
            </a:r>
            <a:r>
              <a:rPr sz="750" dirty="0">
                <a:solidFill>
                  <a:srgbClr val="0DA5E8"/>
                </a:solidFill>
                <a:latin typeface="DejaVu Sans"/>
                <a:cs typeface="DejaVu Sans"/>
              </a:rPr>
              <a:t>m</a:t>
            </a:r>
            <a:endParaRPr lang="en-US" sz="750" dirty="0">
              <a:solidFill>
                <a:srgbClr val="0DA5E8"/>
              </a:solidFill>
              <a:latin typeface="DejaVu Sans"/>
              <a:cs typeface="DejaVu Sans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dirty="0" err="1">
                <a:solidFill>
                  <a:srgbClr val="0DA5E8"/>
                </a:solidFill>
                <a:latin typeface="DejaVu Sans"/>
                <a:cs typeface="DejaVu Sans"/>
              </a:rPr>
              <a:t>m</a:t>
            </a:r>
            <a:r>
              <a:rPr sz="850" spc="-100" dirty="0" err="1">
                <a:solidFill>
                  <a:srgbClr val="0DA5E8"/>
                </a:solidFill>
                <a:latin typeface="SimSun"/>
                <a:cs typeface="SimSun"/>
              </a:rPr>
              <a:t>ガスケット</a:t>
            </a:r>
            <a:endParaRPr sz="850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5930899"/>
            <a:ext cx="3568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DejaVu Sans"/>
                <a:cs typeface="DejaVu Sans"/>
              </a:rPr>
              <a:t>TR-</a:t>
            </a:r>
            <a:r>
              <a:rPr sz="900" spc="-25" dirty="0">
                <a:latin typeface="DejaVu Sans"/>
                <a:cs typeface="DejaVu Sans"/>
              </a:rPr>
              <a:t>90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2650" y="5930899"/>
            <a:ext cx="4978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DejaVu Sans"/>
                <a:cs typeface="DejaVu Sans"/>
              </a:rPr>
              <a:t>CF-</a:t>
            </a:r>
            <a:r>
              <a:rPr sz="900" spc="-20" dirty="0">
                <a:latin typeface="DejaVu Sans"/>
                <a:cs typeface="DejaVu Sans"/>
              </a:rPr>
              <a:t>PA12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03600" y="5916040"/>
            <a:ext cx="669925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100" dirty="0">
                <a:latin typeface="SimSun"/>
                <a:cs typeface="SimSun"/>
              </a:rPr>
              <a:t>チタン</a:t>
            </a:r>
            <a:r>
              <a:rPr sz="900" spc="-10" dirty="0">
                <a:latin typeface="DejaVu Sans"/>
                <a:cs typeface="DejaVu Sans"/>
              </a:rPr>
              <a:t>β</a:t>
            </a:r>
            <a:r>
              <a:rPr sz="1000" spc="-100" dirty="0">
                <a:latin typeface="SimSun"/>
                <a:cs typeface="SimSun"/>
              </a:rPr>
              <a:t>合</a:t>
            </a:r>
            <a:r>
              <a:rPr sz="1000" spc="-50" dirty="0">
                <a:latin typeface="Meiryo"/>
                <a:cs typeface="Meiryo"/>
              </a:rPr>
              <a:t>⾦</a:t>
            </a:r>
            <a:endParaRPr sz="1000">
              <a:latin typeface="Meiryo"/>
              <a:cs typeface="Meiryo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798" y="1371599"/>
            <a:ext cx="5334000" cy="49529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616700" y="1569211"/>
            <a:ext cx="13589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00" dirty="0">
                <a:solidFill>
                  <a:srgbClr val="374050"/>
                </a:solidFill>
                <a:latin typeface="SimSun"/>
                <a:cs typeface="SimSun"/>
              </a:rPr>
              <a:t>材質と構造詳細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26300" y="1959511"/>
            <a:ext cx="3450590" cy="129794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550" spc="-175" dirty="0">
                <a:solidFill>
                  <a:srgbClr val="374050"/>
                </a:solidFill>
                <a:latin typeface="SimSun"/>
                <a:cs typeface="SimSun"/>
              </a:rPr>
              <a:t>材質選定</a:t>
            </a:r>
            <a:endParaRPr sz="1550">
              <a:latin typeface="SimSun"/>
              <a:cs typeface="SimSun"/>
            </a:endParaRPr>
          </a:p>
          <a:p>
            <a:pPr marL="202565">
              <a:lnSpc>
                <a:spcPct val="100000"/>
              </a:lnSpc>
              <a:spcBef>
                <a:spcPts val="815"/>
              </a:spcBef>
            </a:pP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フロント</a:t>
            </a:r>
            <a:r>
              <a:rPr sz="1200" spc="10" dirty="0">
                <a:solidFill>
                  <a:srgbClr val="4A5462"/>
                </a:solidFill>
                <a:latin typeface="DejaVu Sans"/>
                <a:cs typeface="DejaVu Sans"/>
              </a:rPr>
              <a:t>: </a:t>
            </a:r>
            <a:r>
              <a:rPr sz="1200" spc="-30" dirty="0">
                <a:solidFill>
                  <a:srgbClr val="4A5462"/>
                </a:solidFill>
                <a:latin typeface="DejaVu Sans"/>
                <a:cs typeface="DejaVu Sans"/>
              </a:rPr>
              <a:t>TR-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90</a:t>
            </a:r>
            <a:r>
              <a:rPr sz="1200" spc="27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spc="10" dirty="0">
                <a:solidFill>
                  <a:srgbClr val="4A5462"/>
                </a:solidFill>
                <a:latin typeface="DejaVu Sans"/>
                <a:cs typeface="DejaVu Sans"/>
              </a:rPr>
              <a:t>- 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軽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量⾼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強度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ポリアミド</a:t>
            </a:r>
            <a:endParaRPr sz="1150">
              <a:latin typeface="PMingLiU"/>
              <a:cs typeface="PMingLiU"/>
            </a:endParaRPr>
          </a:p>
          <a:p>
            <a:pPr marL="202565">
              <a:lnSpc>
                <a:spcPct val="100000"/>
              </a:lnSpc>
              <a:spcBef>
                <a:spcPts val="780"/>
              </a:spcBef>
            </a:pPr>
            <a:r>
              <a:rPr sz="1350" spc="-185" dirty="0">
                <a:solidFill>
                  <a:srgbClr val="4A5462"/>
                </a:solidFill>
                <a:latin typeface="PMingLiU"/>
                <a:cs typeface="PMingLiU"/>
              </a:rPr>
              <a:t>テンプル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: </a:t>
            </a:r>
            <a:r>
              <a:rPr sz="1200" spc="-10" dirty="0">
                <a:solidFill>
                  <a:srgbClr val="4A5462"/>
                </a:solidFill>
                <a:latin typeface="DejaVu Sans"/>
                <a:cs typeface="DejaVu Sans"/>
              </a:rPr>
              <a:t>CF-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PA12</a:t>
            </a:r>
            <a:r>
              <a:rPr sz="1200" spc="22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- 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カーボン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強化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インサート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成形</a:t>
            </a:r>
            <a:endParaRPr sz="1150">
              <a:latin typeface="SimSun"/>
              <a:cs typeface="SimSun"/>
            </a:endParaRPr>
          </a:p>
          <a:p>
            <a:pPr marL="202565">
              <a:lnSpc>
                <a:spcPct val="100000"/>
              </a:lnSpc>
              <a:spcBef>
                <a:spcPts val="780"/>
              </a:spcBef>
            </a:pP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ヒンジ</a:t>
            </a:r>
            <a:r>
              <a:rPr sz="1200" spc="-10" dirty="0">
                <a:solidFill>
                  <a:srgbClr val="4A5462"/>
                </a:solidFill>
                <a:latin typeface="DejaVu Sans"/>
                <a:cs typeface="DejaVu Sans"/>
              </a:rPr>
              <a:t>: 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チタン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β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合</a:t>
            </a:r>
            <a:r>
              <a:rPr sz="1350" spc="55" dirty="0">
                <a:solidFill>
                  <a:srgbClr val="4A5462"/>
                </a:solidFill>
                <a:latin typeface="Meiryo"/>
                <a:cs typeface="Meiryo"/>
              </a:rPr>
              <a:t>⾦ 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- 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⾼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耐久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耐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⾷</a:t>
            </a:r>
            <a:r>
              <a:rPr sz="1150" spc="-50" dirty="0">
                <a:solidFill>
                  <a:srgbClr val="4A5462"/>
                </a:solidFill>
                <a:latin typeface="SimSun"/>
                <a:cs typeface="SimSun"/>
              </a:rPr>
              <a:t>性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300" y="3369211"/>
            <a:ext cx="2542540" cy="129794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550" spc="-180" dirty="0">
                <a:solidFill>
                  <a:srgbClr val="374050"/>
                </a:solidFill>
                <a:latin typeface="SimSun"/>
                <a:cs typeface="SimSun"/>
              </a:rPr>
              <a:t>ヒンジ構造</a:t>
            </a:r>
            <a:endParaRPr sz="1550">
              <a:latin typeface="SimSun"/>
              <a:cs typeface="SimSun"/>
            </a:endParaRPr>
          </a:p>
          <a:p>
            <a:pPr marL="240665">
              <a:lnSpc>
                <a:spcPct val="100000"/>
              </a:lnSpc>
              <a:spcBef>
                <a:spcPts val="815"/>
              </a:spcBef>
            </a:pP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チタン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β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合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⾦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、</a:t>
            </a:r>
            <a:r>
              <a:rPr sz="1200" spc="-10" dirty="0">
                <a:solidFill>
                  <a:srgbClr val="4A5462"/>
                </a:solidFill>
                <a:latin typeface="DejaVu Sans"/>
                <a:cs typeface="DejaVu Sans"/>
              </a:rPr>
              <a:t>M1.4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ネジ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固</a:t>
            </a:r>
            <a:r>
              <a:rPr sz="1350" spc="-50" dirty="0">
                <a:solidFill>
                  <a:srgbClr val="4A5462"/>
                </a:solidFill>
                <a:latin typeface="Meiryo"/>
                <a:cs typeface="Meiryo"/>
              </a:rPr>
              <a:t>定</a:t>
            </a:r>
            <a:endParaRPr sz="1350">
              <a:latin typeface="Meiryo"/>
              <a:cs typeface="Meiryo"/>
            </a:endParaRPr>
          </a:p>
          <a:p>
            <a:pPr marL="240665">
              <a:lnSpc>
                <a:spcPct val="100000"/>
              </a:lnSpc>
              <a:spcBef>
                <a:spcPts val="780"/>
              </a:spcBef>
            </a:pP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⾼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精度</a:t>
            </a:r>
            <a:r>
              <a:rPr sz="1200" spc="-10" dirty="0">
                <a:solidFill>
                  <a:srgbClr val="4A5462"/>
                </a:solidFill>
                <a:latin typeface="DejaVu Sans"/>
                <a:cs typeface="DejaVu Sans"/>
              </a:rPr>
              <a:t>±0.02mm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公差で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安定</a:t>
            </a:r>
            <a:r>
              <a:rPr sz="1350" spc="-110" dirty="0">
                <a:solidFill>
                  <a:srgbClr val="4A5462"/>
                </a:solidFill>
                <a:latin typeface="SimSun"/>
                <a:cs typeface="SimSun"/>
              </a:rPr>
              <a:t>動作</a:t>
            </a:r>
            <a:endParaRPr sz="1350">
              <a:latin typeface="SimSun"/>
              <a:cs typeface="SimSun"/>
            </a:endParaRPr>
          </a:p>
          <a:p>
            <a:pPr marL="240665">
              <a:lnSpc>
                <a:spcPct val="100000"/>
              </a:lnSpc>
              <a:spcBef>
                <a:spcPts val="780"/>
              </a:spcBef>
            </a:pP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10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万回開閉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テスト</a:t>
            </a:r>
            <a:r>
              <a:rPr sz="1350" spc="-150" dirty="0">
                <a:solidFill>
                  <a:srgbClr val="4A5462"/>
                </a:solidFill>
                <a:latin typeface="SimSun"/>
                <a:cs typeface="SimSun"/>
              </a:rPr>
              <a:t>済み耐久設計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26300" y="4778911"/>
            <a:ext cx="2807970" cy="99314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550" spc="-225" dirty="0">
                <a:solidFill>
                  <a:srgbClr val="374050"/>
                </a:solidFill>
                <a:latin typeface="SimSun"/>
                <a:cs typeface="SimSun"/>
              </a:rPr>
              <a:t>防滴設計 </a:t>
            </a:r>
            <a:r>
              <a:rPr sz="1350" b="1" spc="-10" dirty="0">
                <a:solidFill>
                  <a:srgbClr val="374050"/>
                </a:solidFill>
                <a:latin typeface="DejaVu Sans"/>
                <a:cs typeface="DejaVu Sans"/>
              </a:rPr>
              <a:t>(IP54)</a:t>
            </a:r>
            <a:endParaRPr sz="1350">
              <a:latin typeface="DejaVu Sans"/>
              <a:cs typeface="DejaVu Sans"/>
            </a:endParaRPr>
          </a:p>
          <a:p>
            <a:pPr marL="240665" marR="5080">
              <a:lnSpc>
                <a:spcPct val="148100"/>
              </a:lnSpc>
              <a:spcBef>
                <a:spcPts val="35"/>
              </a:spcBef>
            </a:pP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シリコン</a:t>
            </a:r>
            <a:r>
              <a:rPr sz="1200" spc="-10" dirty="0">
                <a:solidFill>
                  <a:srgbClr val="4A5462"/>
                </a:solidFill>
                <a:latin typeface="DejaVu Sans"/>
                <a:cs typeface="DejaVu Sans"/>
              </a:rPr>
              <a:t>O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リング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に</a:t>
            </a:r>
            <a:r>
              <a:rPr sz="1350" spc="-190" dirty="0">
                <a:solidFill>
                  <a:srgbClr val="4A5462"/>
                </a:solidFill>
                <a:latin typeface="PMingLiU"/>
                <a:cs typeface="PMingLiU"/>
              </a:rPr>
              <a:t>よる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電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⼦</a:t>
            </a:r>
            <a:r>
              <a:rPr sz="1350" spc="-140" dirty="0">
                <a:solidFill>
                  <a:srgbClr val="4A5462"/>
                </a:solidFill>
                <a:latin typeface="SimSun"/>
                <a:cs typeface="SimSun"/>
              </a:rPr>
              <a:t>部品保護</a:t>
            </a:r>
            <a:r>
              <a:rPr sz="1350" spc="-180" dirty="0">
                <a:solidFill>
                  <a:srgbClr val="4A5462"/>
                </a:solidFill>
                <a:latin typeface="PMingLiU"/>
                <a:cs typeface="PMingLiU"/>
              </a:rPr>
              <a:t>レンズ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周辺</a:t>
            </a:r>
            <a:r>
              <a:rPr sz="1200" spc="-10" dirty="0">
                <a:solidFill>
                  <a:srgbClr val="4A5462"/>
                </a:solidFill>
                <a:latin typeface="DejaVu Sans"/>
                <a:cs typeface="DejaVu Sans"/>
              </a:rPr>
              <a:t>0.5mm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段差</a:t>
            </a:r>
            <a:r>
              <a:rPr sz="1350" spc="-150" dirty="0">
                <a:solidFill>
                  <a:srgbClr val="4A5462"/>
                </a:solidFill>
                <a:latin typeface="PMingLiU"/>
                <a:cs typeface="PMingLiU"/>
              </a:rPr>
              <a:t>ガスケット</a:t>
            </a:r>
            <a:endParaRPr sz="1350">
              <a:latin typeface="PMingLiU"/>
              <a:cs typeface="PMingLiU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54900" y="5844412"/>
            <a:ext cx="214693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撥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⽔</a:t>
            </a:r>
            <a:r>
              <a:rPr sz="1350" spc="-190" dirty="0">
                <a:solidFill>
                  <a:srgbClr val="4A5462"/>
                </a:solidFill>
                <a:latin typeface="PMingLiU"/>
                <a:cs typeface="PMingLiU"/>
              </a:rPr>
              <a:t>コーティング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処理</a:t>
            </a:r>
            <a:r>
              <a:rPr sz="1350" spc="-180" dirty="0">
                <a:solidFill>
                  <a:srgbClr val="4A5462"/>
                </a:solidFill>
                <a:latin typeface="PMingLiU"/>
                <a:cs typeface="PMingLiU"/>
              </a:rPr>
              <a:t>レンズ</a:t>
            </a:r>
            <a:r>
              <a:rPr sz="1350" spc="-50" dirty="0">
                <a:solidFill>
                  <a:srgbClr val="4A5462"/>
                </a:solidFill>
                <a:latin typeface="Meiryo"/>
                <a:cs typeface="Meiryo"/>
              </a:rPr>
              <a:t>⾯</a:t>
            </a:r>
            <a:endParaRPr sz="1350">
              <a:latin typeface="Meiryo"/>
              <a:cs typeface="Meiry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6781799"/>
            <a:ext cx="12192000" cy="495300"/>
          </a:xfrm>
          <a:custGeom>
            <a:avLst/>
            <a:gdLst/>
            <a:ahLst/>
            <a:cxnLst/>
            <a:rect l="l" t="t" r="r" b="b"/>
            <a:pathLst>
              <a:path w="12192000" h="495300">
                <a:moveTo>
                  <a:pt x="12191999" y="495299"/>
                </a:moveTo>
                <a:lnTo>
                  <a:pt x="0" y="4952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495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11/25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44500" y="6947026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8343900"/>
            <a:chOff x="0" y="0"/>
            <a:chExt cx="12192000" cy="834390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7429500"/>
            </a:xfrm>
            <a:custGeom>
              <a:avLst/>
              <a:gdLst/>
              <a:ahLst/>
              <a:cxnLst/>
              <a:rect l="l" t="t" r="r" b="b"/>
              <a:pathLst>
                <a:path w="12192000" h="7429500">
                  <a:moveTo>
                    <a:pt x="0" y="7429499"/>
                  </a:moveTo>
                  <a:lnTo>
                    <a:pt x="12191999" y="74294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74294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202565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10" dirty="0">
                <a:latin typeface="BIZ UDPGothic"/>
                <a:cs typeface="BIZ UDPGothic"/>
              </a:rPr>
              <a:t>電気</a:t>
            </a:r>
            <a:r>
              <a:rPr spc="1460" dirty="0">
                <a:latin typeface="Tahoma"/>
                <a:cs typeface="Tahoma"/>
              </a:rPr>
              <a:t>‧</a:t>
            </a:r>
            <a:r>
              <a:rPr spc="-325" dirty="0">
                <a:latin typeface="BIZ UDPGothic"/>
                <a:cs typeface="BIZ UDPGothic"/>
              </a:rPr>
              <a:t>制御設計</a:t>
            </a:r>
          </a:p>
        </p:txBody>
      </p:sp>
      <p:sp>
        <p:nvSpPr>
          <p:cNvPr id="7" name="object 7"/>
          <p:cNvSpPr/>
          <p:nvPr/>
        </p:nvSpPr>
        <p:spPr>
          <a:xfrm>
            <a:off x="457199" y="1371599"/>
            <a:ext cx="5334000" cy="6515100"/>
          </a:xfrm>
          <a:custGeom>
            <a:avLst/>
            <a:gdLst/>
            <a:ahLst/>
            <a:cxnLst/>
            <a:rect l="l" t="t" r="r" b="b"/>
            <a:pathLst>
              <a:path w="5334000" h="6515100">
                <a:moveTo>
                  <a:pt x="5262802" y="6515098"/>
                </a:moveTo>
                <a:lnTo>
                  <a:pt x="71196" y="6515098"/>
                </a:lnTo>
                <a:lnTo>
                  <a:pt x="66241" y="6514610"/>
                </a:lnTo>
                <a:lnTo>
                  <a:pt x="29705" y="6499477"/>
                </a:lnTo>
                <a:lnTo>
                  <a:pt x="3885" y="6463436"/>
                </a:lnTo>
                <a:lnTo>
                  <a:pt x="0" y="6443902"/>
                </a:lnTo>
                <a:lnTo>
                  <a:pt x="0" y="64388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262802" y="0"/>
                </a:lnTo>
                <a:lnTo>
                  <a:pt x="5304293" y="15621"/>
                </a:lnTo>
                <a:lnTo>
                  <a:pt x="5330112" y="51661"/>
                </a:lnTo>
                <a:lnTo>
                  <a:pt x="5333999" y="71196"/>
                </a:lnTo>
                <a:lnTo>
                  <a:pt x="5333999" y="6443902"/>
                </a:lnTo>
                <a:lnTo>
                  <a:pt x="5318377" y="6485393"/>
                </a:lnTo>
                <a:lnTo>
                  <a:pt x="5282337" y="6511212"/>
                </a:lnTo>
                <a:lnTo>
                  <a:pt x="5267757" y="6514610"/>
                </a:lnTo>
                <a:lnTo>
                  <a:pt x="5262802" y="6515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51893" y="1569211"/>
            <a:ext cx="134493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dirty="0">
                <a:solidFill>
                  <a:srgbClr val="374050"/>
                </a:solidFill>
                <a:latin typeface="DejaVu Sans"/>
                <a:cs typeface="DejaVu Sans"/>
              </a:rPr>
              <a:t>6</a:t>
            </a:r>
            <a:r>
              <a:rPr sz="1700" spc="-210" dirty="0">
                <a:solidFill>
                  <a:srgbClr val="374050"/>
                </a:solidFill>
                <a:latin typeface="SimSun"/>
                <a:cs typeface="SimSun"/>
              </a:rPr>
              <a:t>層</a:t>
            </a:r>
            <a:r>
              <a:rPr sz="1500" b="1" dirty="0">
                <a:solidFill>
                  <a:srgbClr val="374050"/>
                </a:solidFill>
                <a:latin typeface="DejaVu Sans"/>
                <a:cs typeface="DejaVu Sans"/>
              </a:rPr>
              <a:t>PCB</a:t>
            </a:r>
            <a:r>
              <a:rPr sz="1700" spc="-185" dirty="0">
                <a:solidFill>
                  <a:srgbClr val="374050"/>
                </a:solidFill>
                <a:latin typeface="SimSun"/>
                <a:cs typeface="SimSun"/>
              </a:rPr>
              <a:t>構造図</a:t>
            </a:r>
            <a:endParaRPr sz="1700">
              <a:latin typeface="SimSun"/>
              <a:cs typeface="SimSu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98" y="1371599"/>
            <a:ext cx="5334000" cy="651509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16700" y="1569211"/>
            <a:ext cx="11684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00" dirty="0">
                <a:solidFill>
                  <a:srgbClr val="374050"/>
                </a:solidFill>
                <a:latin typeface="SimSun"/>
                <a:cs typeface="SimSun"/>
              </a:rPr>
              <a:t>設計仕様詳細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0460" y="1989203"/>
            <a:ext cx="2834005" cy="30924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785"/>
              </a:spcBef>
            </a:pP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6</a:t>
            </a:r>
            <a:r>
              <a:rPr sz="1550" spc="-260" dirty="0">
                <a:solidFill>
                  <a:srgbClr val="374050"/>
                </a:solidFill>
                <a:latin typeface="SimSun"/>
                <a:cs typeface="SimSun"/>
              </a:rPr>
              <a:t>層 </a:t>
            </a: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rigid-flex</a:t>
            </a:r>
            <a:r>
              <a:rPr sz="1350" b="1" spc="-65" dirty="0">
                <a:solidFill>
                  <a:srgbClr val="374050"/>
                </a:solidFill>
                <a:latin typeface="DejaVu Sans"/>
                <a:cs typeface="DejaVu Sans"/>
              </a:rPr>
              <a:t> </a:t>
            </a:r>
            <a:r>
              <a:rPr sz="1350" b="1" spc="-25" dirty="0">
                <a:solidFill>
                  <a:srgbClr val="374050"/>
                </a:solidFill>
                <a:latin typeface="DejaVu Sans"/>
                <a:cs typeface="DejaVu Sans"/>
              </a:rPr>
              <a:t>PCB</a:t>
            </a:r>
            <a:endParaRPr sz="1350" dirty="0">
              <a:latin typeface="DejaVu Sans"/>
              <a:cs typeface="DejaVu Sans"/>
            </a:endParaRPr>
          </a:p>
          <a:p>
            <a:pPr marL="179705" indent="-121285">
              <a:lnSpc>
                <a:spcPct val="100000"/>
              </a:lnSpc>
              <a:spcBef>
                <a:spcPts val="565"/>
              </a:spcBef>
              <a:buSzPct val="91304"/>
              <a:buFont typeface="DejaVu Sans"/>
              <a:buChar char="•"/>
              <a:tabLst>
                <a:tab pos="179705" algn="l"/>
              </a:tabLst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差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動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ペア</a:t>
            </a:r>
            <a:r>
              <a:rPr sz="1050" spc="15" dirty="0">
                <a:solidFill>
                  <a:srgbClr val="4A5462"/>
                </a:solidFill>
                <a:latin typeface="DejaVu Sans"/>
                <a:cs typeface="DejaVu Sans"/>
              </a:rPr>
              <a:t>: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50Ω</a:t>
            </a:r>
            <a:r>
              <a:rPr sz="1050" spc="10" dirty="0">
                <a:solidFill>
                  <a:srgbClr val="4A5462"/>
                </a:solidFill>
                <a:latin typeface="DejaVu Sans"/>
                <a:cs typeface="DejaVu Sans"/>
              </a:rPr>
              <a:t> (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⾼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速信号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⽤</a:t>
            </a:r>
            <a:r>
              <a:rPr sz="1050" spc="-50" dirty="0">
                <a:solidFill>
                  <a:srgbClr val="4A5462"/>
                </a:solidFill>
                <a:latin typeface="DejaVu Sans"/>
                <a:cs typeface="DejaVu Sans"/>
              </a:rPr>
              <a:t>)</a:t>
            </a:r>
            <a:endParaRPr sz="1050" dirty="0">
              <a:latin typeface="DejaVu Sans"/>
              <a:cs typeface="DejaVu Sans"/>
            </a:endParaRPr>
          </a:p>
          <a:p>
            <a:pPr marL="179705" indent="-121285">
              <a:lnSpc>
                <a:spcPct val="100000"/>
              </a:lnSpc>
              <a:spcBef>
                <a:spcPts val="420"/>
              </a:spcBef>
              <a:buChar char="•"/>
              <a:tabLst>
                <a:tab pos="179705" algn="l"/>
              </a:tabLst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HDMI:</a:t>
            </a:r>
            <a:r>
              <a:rPr sz="1050" spc="1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90Ω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差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動</a:t>
            </a:r>
            <a:r>
              <a:rPr sz="1150" spc="-80" dirty="0">
                <a:solidFill>
                  <a:srgbClr val="4A5462"/>
                </a:solidFill>
                <a:latin typeface="PMingLiU"/>
                <a:cs typeface="PMingLiU"/>
              </a:rPr>
              <a:t>ペア</a:t>
            </a:r>
            <a:endParaRPr sz="1150" dirty="0">
              <a:latin typeface="PMingLiU"/>
              <a:cs typeface="PMingLiU"/>
            </a:endParaRPr>
          </a:p>
          <a:p>
            <a:pPr marL="179705" indent="-121285">
              <a:lnSpc>
                <a:spcPct val="100000"/>
              </a:lnSpc>
              <a:spcBef>
                <a:spcPts val="420"/>
              </a:spcBef>
              <a:buChar char="•"/>
              <a:tabLst>
                <a:tab pos="179705" algn="l"/>
              </a:tabLst>
            </a:pP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Via-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in-</a:t>
            </a:r>
            <a:r>
              <a:rPr sz="1050" spc="-25" dirty="0">
                <a:solidFill>
                  <a:srgbClr val="4A5462"/>
                </a:solidFill>
                <a:latin typeface="DejaVu Sans"/>
                <a:cs typeface="DejaVu Sans"/>
              </a:rPr>
              <a:t>Pad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技術採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⽤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（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⾼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密度実装</a:t>
            </a:r>
            <a:r>
              <a:rPr sz="1150" spc="-50" dirty="0">
                <a:solidFill>
                  <a:srgbClr val="4A5462"/>
                </a:solidFill>
                <a:latin typeface="SimSun"/>
                <a:cs typeface="SimSun"/>
              </a:rPr>
              <a:t>）</a:t>
            </a:r>
            <a:endParaRPr sz="1150" dirty="0">
              <a:latin typeface="SimSun"/>
              <a:cs typeface="SimSun"/>
            </a:endParaRPr>
          </a:p>
          <a:p>
            <a:pPr marL="179705" indent="-121285">
              <a:lnSpc>
                <a:spcPct val="100000"/>
              </a:lnSpc>
              <a:spcBef>
                <a:spcPts val="420"/>
              </a:spcBef>
              <a:buSzPct val="91304"/>
              <a:buFont typeface="DejaVu Sans"/>
              <a:buChar char="•"/>
              <a:tabLst>
                <a:tab pos="179705" algn="l"/>
              </a:tabLst>
            </a:pP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パッド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間隔</a:t>
            </a:r>
            <a:r>
              <a:rPr sz="1050" spc="5" dirty="0">
                <a:solidFill>
                  <a:srgbClr val="4A5462"/>
                </a:solidFill>
                <a:latin typeface="DejaVu Sans"/>
                <a:cs typeface="DejaVu Sans"/>
              </a:rPr>
              <a:t>: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0.5mm</a:t>
            </a:r>
            <a:r>
              <a:rPr sz="1050" spc="5" dirty="0">
                <a:solidFill>
                  <a:srgbClr val="4A5462"/>
                </a:solidFill>
                <a:latin typeface="DejaVu Sans"/>
                <a:cs typeface="DejaVu Sans"/>
              </a:rPr>
              <a:t> (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BGA)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70"/>
              </a:spcBef>
              <a:buClr>
                <a:srgbClr val="4A5462"/>
              </a:buClr>
              <a:buFont typeface="DejaVu Sans"/>
              <a:buChar char="•"/>
            </a:pPr>
            <a:endParaRPr sz="1050" dirty="0">
              <a:latin typeface="DejaVu Sans"/>
              <a:cs typeface="DejaVu Sans"/>
            </a:endParaRPr>
          </a:p>
          <a:p>
            <a:pPr marL="58419">
              <a:lnSpc>
                <a:spcPct val="100000"/>
              </a:lnSpc>
              <a:spcBef>
                <a:spcPts val="5"/>
              </a:spcBef>
            </a:pPr>
            <a:r>
              <a:rPr sz="1550" spc="-220" dirty="0">
                <a:solidFill>
                  <a:srgbClr val="374050"/>
                </a:solidFill>
                <a:latin typeface="SimSun"/>
                <a:cs typeface="SimSun"/>
              </a:rPr>
              <a:t>通信インターフェース</a:t>
            </a:r>
            <a:endParaRPr sz="1550" dirty="0">
              <a:latin typeface="SimSun"/>
              <a:cs typeface="SimSun"/>
            </a:endParaRPr>
          </a:p>
          <a:p>
            <a:pPr marL="179705" indent="-121285">
              <a:lnSpc>
                <a:spcPct val="100000"/>
              </a:lnSpc>
              <a:spcBef>
                <a:spcPts val="565"/>
              </a:spcBef>
              <a:buChar char="•"/>
              <a:tabLst>
                <a:tab pos="179705" algn="l"/>
              </a:tabLst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I²C</a:t>
            </a:r>
            <a:r>
              <a:rPr sz="1050" spc="1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400kHz:</a:t>
            </a:r>
            <a:r>
              <a:rPr sz="1050" spc="1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150" spc="-114" dirty="0">
                <a:solidFill>
                  <a:srgbClr val="4A5462"/>
                </a:solidFill>
                <a:latin typeface="PMingLiU"/>
                <a:cs typeface="PMingLiU"/>
              </a:rPr>
              <a:t>センサーバス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制御</a:t>
            </a:r>
            <a:endParaRPr sz="1150" dirty="0">
              <a:latin typeface="SimSun"/>
              <a:cs typeface="SimSun"/>
            </a:endParaRPr>
          </a:p>
          <a:p>
            <a:pPr marL="179705" indent="-121285">
              <a:lnSpc>
                <a:spcPct val="100000"/>
              </a:lnSpc>
              <a:spcBef>
                <a:spcPts val="420"/>
              </a:spcBef>
              <a:buChar char="•"/>
              <a:tabLst>
                <a:tab pos="179705" algn="l"/>
              </a:tabLst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MIPI</a:t>
            </a:r>
            <a:r>
              <a:rPr sz="1050" spc="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CSI-2:</a:t>
            </a:r>
            <a:r>
              <a:rPr sz="1050" spc="1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2-lane</a:t>
            </a:r>
            <a:r>
              <a:rPr sz="1050" spc="1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×3 (</a:t>
            </a: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カメラモジュール</a:t>
            </a:r>
            <a:r>
              <a:rPr sz="1050" spc="-50" dirty="0">
                <a:solidFill>
                  <a:srgbClr val="4A5462"/>
                </a:solidFill>
                <a:latin typeface="DejaVu Sans"/>
                <a:cs typeface="DejaVu Sans"/>
              </a:rPr>
              <a:t>)</a:t>
            </a:r>
            <a:endParaRPr sz="1050" dirty="0">
              <a:latin typeface="DejaVu Sans"/>
              <a:cs typeface="DejaVu Sans"/>
            </a:endParaRPr>
          </a:p>
          <a:p>
            <a:pPr marL="179705" indent="-121285">
              <a:lnSpc>
                <a:spcPct val="100000"/>
              </a:lnSpc>
              <a:spcBef>
                <a:spcPts val="420"/>
              </a:spcBef>
              <a:buChar char="•"/>
              <a:tabLst>
                <a:tab pos="179705" algn="l"/>
              </a:tabLst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SPI:</a:t>
            </a:r>
            <a:r>
              <a:rPr sz="1050" spc="1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10MHz</a:t>
            </a:r>
            <a:r>
              <a:rPr sz="1050" spc="2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(IMU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センサー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制御</a:t>
            </a:r>
            <a:r>
              <a:rPr sz="1050" spc="-50" dirty="0">
                <a:solidFill>
                  <a:srgbClr val="4A5462"/>
                </a:solidFill>
                <a:latin typeface="DejaVu Sans"/>
                <a:cs typeface="DejaVu Sans"/>
              </a:rPr>
              <a:t>)</a:t>
            </a:r>
            <a:endParaRPr sz="1050" dirty="0">
              <a:latin typeface="DejaVu Sans"/>
              <a:cs typeface="DejaVu Sans"/>
            </a:endParaRPr>
          </a:p>
          <a:p>
            <a:pPr marL="179705" indent="-121285">
              <a:lnSpc>
                <a:spcPct val="100000"/>
              </a:lnSpc>
              <a:spcBef>
                <a:spcPts val="420"/>
              </a:spcBef>
              <a:buChar char="•"/>
              <a:tabLst>
                <a:tab pos="179705" algn="l"/>
              </a:tabLst>
            </a:pPr>
            <a:r>
              <a:rPr sz="1050" spc="-30" dirty="0">
                <a:solidFill>
                  <a:srgbClr val="4A5462"/>
                </a:solidFill>
                <a:latin typeface="DejaVu Sans"/>
                <a:cs typeface="DejaVu Sans"/>
              </a:rPr>
              <a:t>UART</a:t>
            </a:r>
            <a:r>
              <a:rPr sz="1050" spc="-35" dirty="0">
                <a:solidFill>
                  <a:srgbClr val="4A5462"/>
                </a:solidFill>
                <a:latin typeface="DejaVu Sans"/>
                <a:cs typeface="DejaVu Sans"/>
              </a:rPr>
              <a:t>: </a:t>
            </a:r>
            <a:r>
              <a:rPr sz="1150" spc="-85" dirty="0">
                <a:solidFill>
                  <a:srgbClr val="4A5462"/>
                </a:solidFill>
                <a:latin typeface="PMingLiU"/>
                <a:cs typeface="PMingLiU"/>
              </a:rPr>
              <a:t>デバッグポート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(3.3V,</a:t>
            </a:r>
            <a:r>
              <a:rPr sz="1050" spc="-4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115200bps)</a:t>
            </a:r>
            <a:endParaRPr sz="1050" dirty="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lang="ja-JP" altLang="en-US" sz="1050" dirty="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1550" spc="-210" dirty="0" err="1">
                <a:solidFill>
                  <a:srgbClr val="374050"/>
                </a:solidFill>
                <a:latin typeface="SimSun"/>
                <a:cs typeface="SimSun"/>
              </a:rPr>
              <a:t>消費電</a:t>
            </a:r>
            <a:r>
              <a:rPr sz="1550" spc="-210" dirty="0" err="1">
                <a:solidFill>
                  <a:srgbClr val="374050"/>
                </a:solidFill>
                <a:latin typeface="Meiryo"/>
                <a:cs typeface="Meiryo"/>
              </a:rPr>
              <a:t>⼒</a:t>
            </a:r>
            <a:r>
              <a:rPr sz="1550" spc="-130" dirty="0" err="1">
                <a:solidFill>
                  <a:srgbClr val="374050"/>
                </a:solidFill>
                <a:latin typeface="SimSun"/>
                <a:cs typeface="SimSun"/>
              </a:rPr>
              <a:t>管理</a:t>
            </a:r>
            <a:endParaRPr sz="1550" dirty="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80460" y="4999547"/>
            <a:ext cx="93971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latin typeface="DejaVu Sans"/>
                <a:cs typeface="DejaVu Sans"/>
              </a:rPr>
              <a:t>Low-power:</a:t>
            </a:r>
            <a:endParaRPr sz="1050" dirty="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79099" y="5235574"/>
            <a:ext cx="54356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latin typeface="DejaVu Sans"/>
                <a:cs typeface="DejaVu Sans"/>
              </a:rPr>
              <a:t>80 </a:t>
            </a:r>
            <a:r>
              <a:rPr sz="1050" b="1" spc="-25" dirty="0">
                <a:latin typeface="DejaVu Sans"/>
                <a:cs typeface="DejaVu Sans"/>
              </a:rPr>
              <a:t>mW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1381" y="5559005"/>
            <a:ext cx="47879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latin typeface="SimSun"/>
                <a:cs typeface="SimSun"/>
              </a:rPr>
              <a:t>推論時</a:t>
            </a:r>
            <a:r>
              <a:rPr sz="1050" b="1" spc="-60" dirty="0">
                <a:latin typeface="DejaVu Sans"/>
                <a:cs typeface="DejaVu Sans"/>
              </a:rPr>
              <a:t>: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79099" y="5578475"/>
            <a:ext cx="45529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latin typeface="DejaVu Sans"/>
                <a:cs typeface="DejaVu Sans"/>
              </a:rPr>
              <a:t>1.8 </a:t>
            </a:r>
            <a:r>
              <a:rPr sz="1050" b="1" spc="-50" dirty="0">
                <a:latin typeface="DejaVu Sans"/>
                <a:cs typeface="DejaVu Sans"/>
              </a:rPr>
              <a:t>W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0460" y="5875311"/>
            <a:ext cx="4285615" cy="4064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SoC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と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カメラ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の電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⼒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消費が主要因。省電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⼒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モード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時は不要な</a:t>
            </a:r>
            <a:r>
              <a:rPr sz="1150" spc="-100" dirty="0">
                <a:solidFill>
                  <a:srgbClr val="4A5462"/>
                </a:solidFill>
                <a:latin typeface="PMingLiU"/>
                <a:cs typeface="PMingLiU"/>
              </a:rPr>
              <a:t>センサーを</a:t>
            </a:r>
            <a:endParaRPr sz="11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⾃動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停</a:t>
            </a:r>
            <a:r>
              <a:rPr sz="1150" spc="-50" dirty="0">
                <a:solidFill>
                  <a:srgbClr val="4A5462"/>
                </a:solidFill>
                <a:latin typeface="Meiryo"/>
                <a:cs typeface="Meiryo"/>
              </a:rPr>
              <a:t>⽌</a:t>
            </a:r>
            <a:endParaRPr sz="1150">
              <a:latin typeface="Meiryo"/>
              <a:cs typeface="Meiry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26300" y="6370703"/>
            <a:ext cx="2778760" cy="12827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550" spc="-175" dirty="0">
                <a:solidFill>
                  <a:srgbClr val="374050"/>
                </a:solidFill>
                <a:latin typeface="SimSun"/>
                <a:cs typeface="SimSun"/>
              </a:rPr>
              <a:t>電源設計</a:t>
            </a:r>
            <a:endParaRPr sz="1550">
              <a:latin typeface="SimSun"/>
              <a:cs typeface="SimSun"/>
            </a:endParaRPr>
          </a:p>
          <a:p>
            <a:pPr marL="133985" indent="-121285">
              <a:lnSpc>
                <a:spcPct val="100000"/>
              </a:lnSpc>
              <a:spcBef>
                <a:spcPts val="565"/>
              </a:spcBef>
              <a:buChar char="•"/>
              <a:tabLst>
                <a:tab pos="133985" algn="l"/>
              </a:tabLst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PMIC:</a:t>
            </a:r>
            <a:r>
              <a:rPr sz="1050" spc="2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TPS65217</a:t>
            </a:r>
            <a:r>
              <a:rPr sz="1050" spc="5" dirty="0">
                <a:solidFill>
                  <a:srgbClr val="4A5462"/>
                </a:solidFill>
                <a:latin typeface="DejaVu Sans"/>
                <a:cs typeface="DejaVu Sans"/>
              </a:rPr>
              <a:t> (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マルチレール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電源管理</a:t>
            </a:r>
            <a:r>
              <a:rPr sz="1050" spc="-50" dirty="0">
                <a:solidFill>
                  <a:srgbClr val="4A5462"/>
                </a:solidFill>
                <a:latin typeface="DejaVu Sans"/>
                <a:cs typeface="DejaVu Sans"/>
              </a:rPr>
              <a:t>)</a:t>
            </a:r>
            <a:endParaRPr sz="1050">
              <a:latin typeface="DejaVu Sans"/>
              <a:cs typeface="DejaVu Sans"/>
            </a:endParaRPr>
          </a:p>
          <a:p>
            <a:pPr marL="133985" indent="-121285">
              <a:lnSpc>
                <a:spcPct val="100000"/>
              </a:lnSpc>
              <a:spcBef>
                <a:spcPts val="420"/>
              </a:spcBef>
              <a:buChar char="•"/>
              <a:tabLst>
                <a:tab pos="133985" algn="l"/>
              </a:tabLst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3.3V/1.8V/1.2V/0.8V</a:t>
            </a:r>
            <a:r>
              <a:rPr sz="1050" spc="1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電源供給</a:t>
            </a:r>
            <a:endParaRPr sz="1150">
              <a:latin typeface="SimSun"/>
              <a:cs typeface="SimSun"/>
            </a:endParaRPr>
          </a:p>
          <a:p>
            <a:pPr marL="133985" indent="-121285">
              <a:lnSpc>
                <a:spcPct val="100000"/>
              </a:lnSpc>
              <a:spcBef>
                <a:spcPts val="420"/>
              </a:spcBef>
              <a:buSzPct val="91304"/>
              <a:buFont typeface="DejaVu Sans"/>
              <a:buChar char="•"/>
              <a:tabLst>
                <a:tab pos="133985" algn="l"/>
              </a:tabLst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効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率</a:t>
            </a:r>
            <a:r>
              <a:rPr sz="1050" spc="15" dirty="0">
                <a:solidFill>
                  <a:srgbClr val="4A5462"/>
                </a:solidFill>
                <a:latin typeface="DejaVu Sans"/>
                <a:cs typeface="DejaVu Sans"/>
              </a:rPr>
              <a:t>: 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標準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動</a:t>
            </a:r>
            <a:r>
              <a:rPr sz="1150" spc="-145" dirty="0">
                <a:solidFill>
                  <a:srgbClr val="4A5462"/>
                </a:solidFill>
                <a:latin typeface="SimSun"/>
                <a:cs typeface="SimSun"/>
              </a:rPr>
              <a:t>作時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92%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、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スタンバイ</a:t>
            </a:r>
            <a:r>
              <a:rPr sz="1150" spc="-165" dirty="0">
                <a:solidFill>
                  <a:srgbClr val="4A5462"/>
                </a:solidFill>
                <a:latin typeface="SimSun"/>
                <a:cs typeface="SimSun"/>
              </a:rPr>
              <a:t>時 </a:t>
            </a:r>
            <a:r>
              <a:rPr sz="1050" spc="-25" dirty="0">
                <a:solidFill>
                  <a:srgbClr val="4A5462"/>
                </a:solidFill>
                <a:latin typeface="DejaVu Sans"/>
                <a:cs typeface="DejaVu Sans"/>
              </a:rPr>
              <a:t>98%</a:t>
            </a:r>
            <a:endParaRPr sz="1050">
              <a:latin typeface="DejaVu Sans"/>
              <a:cs typeface="DejaVu Sans"/>
            </a:endParaRPr>
          </a:p>
          <a:p>
            <a:pPr marL="133985" indent="-121285">
              <a:lnSpc>
                <a:spcPct val="100000"/>
              </a:lnSpc>
              <a:spcBef>
                <a:spcPts val="420"/>
              </a:spcBef>
              <a:buSzPct val="91304"/>
              <a:buFont typeface="DejaVu Sans"/>
              <a:buChar char="•"/>
              <a:tabLst>
                <a:tab pos="133985" algn="l"/>
              </a:tabLst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熱設計</a:t>
            </a:r>
            <a:r>
              <a:rPr sz="1050" spc="20" dirty="0">
                <a:solidFill>
                  <a:srgbClr val="4A5462"/>
                </a:solidFill>
                <a:latin typeface="DejaVu Sans"/>
                <a:cs typeface="DejaVu Sans"/>
              </a:rPr>
              <a:t>: 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最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⼤</a:t>
            </a: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ジャンクション</a:t>
            </a:r>
            <a:r>
              <a:rPr sz="1150" spc="-140" dirty="0">
                <a:solidFill>
                  <a:srgbClr val="4A5462"/>
                </a:solidFill>
                <a:latin typeface="SimSun"/>
                <a:cs typeface="SimSun"/>
              </a:rPr>
              <a:t>温度 </a:t>
            </a:r>
            <a:r>
              <a:rPr sz="1050" spc="-20" dirty="0">
                <a:solidFill>
                  <a:srgbClr val="4A5462"/>
                </a:solidFill>
                <a:latin typeface="DejaVu Sans"/>
                <a:cs typeface="DejaVu Sans"/>
              </a:rPr>
              <a:t>85°C</a:t>
            </a:r>
            <a:endParaRPr sz="1050">
              <a:latin typeface="DejaVu Sans"/>
              <a:cs typeface="DejaVu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5543549"/>
            <a:ext cx="12192000" cy="3295650"/>
            <a:chOff x="0" y="5543549"/>
            <a:chExt cx="12192000" cy="3295650"/>
          </a:xfrm>
        </p:grpSpPr>
        <p:sp>
          <p:nvSpPr>
            <p:cNvPr id="19" name="object 19"/>
            <p:cNvSpPr/>
            <p:nvPr/>
          </p:nvSpPr>
          <p:spPr>
            <a:xfrm>
              <a:off x="0" y="8343899"/>
              <a:ext cx="12192000" cy="495300"/>
            </a:xfrm>
            <a:custGeom>
              <a:avLst/>
              <a:gdLst/>
              <a:ahLst/>
              <a:cxnLst/>
              <a:rect l="l" t="t" r="r" b="b"/>
              <a:pathLst>
                <a:path w="12192000" h="495300">
                  <a:moveTo>
                    <a:pt x="12191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7299" y="554354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399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52399"/>
                  </a:lnTo>
                  <a:close/>
                </a:path>
              </a:pathLst>
            </a:custGeom>
            <a:solidFill>
              <a:srgbClr val="BEDA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81249" y="554354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399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52399"/>
                  </a:lnTo>
                  <a:close/>
                </a:path>
              </a:pathLst>
            </a:custGeom>
            <a:solidFill>
              <a:srgbClr val="FE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38499" y="554354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399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52399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5749" y="554354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52399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52399"/>
                  </a:lnTo>
                  <a:close/>
                </a:path>
              </a:pathLst>
            </a:custGeom>
            <a:solidFill>
              <a:srgbClr val="A6F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58726" y="5503989"/>
            <a:ext cx="3931285" cy="549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135"/>
              </a:spcBef>
              <a:tabLst>
                <a:tab pos="1450975" algn="l"/>
                <a:tab pos="2308225" algn="l"/>
                <a:tab pos="3165475" algn="l"/>
              </a:tabLst>
            </a:pPr>
            <a:r>
              <a:rPr sz="1150" spc="-110" dirty="0">
                <a:latin typeface="SimSun"/>
                <a:cs typeface="SimSun"/>
              </a:rPr>
              <a:t>グランド</a:t>
            </a:r>
            <a:r>
              <a:rPr sz="1150" spc="-50" dirty="0">
                <a:latin typeface="SimSun"/>
                <a:cs typeface="SimSun"/>
              </a:rPr>
              <a:t>層</a:t>
            </a:r>
            <a:r>
              <a:rPr sz="1150" dirty="0">
                <a:latin typeface="SimSun"/>
                <a:cs typeface="SimSun"/>
              </a:rPr>
              <a:t>	</a:t>
            </a:r>
            <a:r>
              <a:rPr sz="1150" spc="-110" dirty="0">
                <a:latin typeface="SimSun"/>
                <a:cs typeface="SimSun"/>
              </a:rPr>
              <a:t>電源</a:t>
            </a:r>
            <a:r>
              <a:rPr sz="1150" spc="-50" dirty="0">
                <a:latin typeface="SimSun"/>
                <a:cs typeface="SimSun"/>
              </a:rPr>
              <a:t>層</a:t>
            </a:r>
            <a:r>
              <a:rPr sz="1150" dirty="0">
                <a:latin typeface="SimSun"/>
                <a:cs typeface="SimSun"/>
              </a:rPr>
              <a:t>	</a:t>
            </a:r>
            <a:r>
              <a:rPr sz="1150" spc="-110" dirty="0">
                <a:latin typeface="SimSun"/>
                <a:cs typeface="SimSun"/>
              </a:rPr>
              <a:t>信号</a:t>
            </a:r>
            <a:r>
              <a:rPr sz="1150" spc="-50" dirty="0">
                <a:latin typeface="SimSun"/>
                <a:cs typeface="SimSun"/>
              </a:rPr>
              <a:t>層</a:t>
            </a:r>
            <a:r>
              <a:rPr sz="1150" dirty="0">
                <a:latin typeface="SimSun"/>
                <a:cs typeface="SimSun"/>
              </a:rPr>
              <a:t>	</a:t>
            </a:r>
            <a:r>
              <a:rPr sz="1150" spc="-110" dirty="0">
                <a:latin typeface="SimSun"/>
                <a:cs typeface="SimSun"/>
              </a:rPr>
              <a:t>部品実装</a:t>
            </a:r>
            <a:r>
              <a:rPr sz="1150" spc="-50" dirty="0">
                <a:latin typeface="SimSun"/>
                <a:cs typeface="SimSun"/>
              </a:rPr>
              <a:t>層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rigid-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flex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構造に</a:t>
            </a:r>
            <a:r>
              <a:rPr sz="1150" spc="-150" dirty="0">
                <a:solidFill>
                  <a:srgbClr val="4A5462"/>
                </a:solidFill>
                <a:latin typeface="PMingLiU"/>
                <a:cs typeface="PMingLiU"/>
              </a:rPr>
              <a:t>より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、</a:t>
            </a:r>
            <a:r>
              <a:rPr sz="1150" spc="-120" dirty="0">
                <a:solidFill>
                  <a:srgbClr val="4A5462"/>
                </a:solidFill>
                <a:latin typeface="PMingLiU"/>
                <a:cs typeface="PMingLiU"/>
              </a:rPr>
              <a:t>カメラ‧センサーモジュールを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柔軟に配置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pc="-114" dirty="0"/>
              <a:t>感情認識眼鏡型デバイス開発プロジェクト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337676" y="8502696"/>
            <a:ext cx="410209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12/25</a:t>
            </a:r>
            <a:endParaRPr sz="1050">
              <a:latin typeface="DejaVu Sans"/>
              <a:cs typeface="DejaVu San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1171574" y="3695699"/>
          <a:ext cx="3894453" cy="151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5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10" dirty="0">
                          <a:latin typeface="DejaVu Sans"/>
                          <a:cs typeface="DejaVu Sans"/>
                        </a:rPr>
                        <a:t>Layer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71120" marB="0">
                    <a:lnL w="9525">
                      <a:solidFill>
                        <a:srgbClr val="9CA2AF"/>
                      </a:solidFill>
                      <a:prstDash val="solid"/>
                    </a:lnL>
                    <a:lnT w="9525">
                      <a:solidFill>
                        <a:srgbClr val="9CA2AF"/>
                      </a:solidFill>
                      <a:prstDash val="solid"/>
                    </a:lnT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A6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25" dirty="0">
                          <a:latin typeface="DejaVu Sans"/>
                          <a:cs typeface="DejaVu Sans"/>
                        </a:rPr>
                        <a:t>1: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71120" marB="0">
                    <a:lnT w="9525">
                      <a:solidFill>
                        <a:srgbClr val="9CA2AF"/>
                      </a:solidFill>
                      <a:prstDash val="solid"/>
                    </a:lnT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A6F2D0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90" dirty="0">
                          <a:latin typeface="SimSun"/>
                          <a:cs typeface="SimSun"/>
                        </a:rPr>
                        <a:t>トップ層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58419" marB="0">
                    <a:lnT w="9525">
                      <a:solidFill>
                        <a:srgbClr val="9CA2AF"/>
                      </a:solidFill>
                      <a:prstDash val="solid"/>
                    </a:lnT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A6F2D0"/>
                    </a:solidFill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100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コンポーネント</a:t>
                      </a:r>
                      <a:r>
                        <a:rPr sz="90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/</a:t>
                      </a:r>
                      <a:r>
                        <a:rPr sz="1000" spc="-75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信号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58419" marB="0">
                    <a:lnR w="9525">
                      <a:solidFill>
                        <a:srgbClr val="9CA2AF"/>
                      </a:solidFill>
                      <a:prstDash val="solid"/>
                    </a:lnR>
                    <a:lnT w="9525">
                      <a:solidFill>
                        <a:srgbClr val="9CA2AF"/>
                      </a:solidFill>
                      <a:prstDash val="solid"/>
                    </a:lnT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A6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10" dirty="0">
                          <a:latin typeface="DejaVu Sans"/>
                          <a:cs typeface="DejaVu Sans"/>
                        </a:rPr>
                        <a:t>Layer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9CA2AF"/>
                      </a:solidFill>
                      <a:prstDash val="solid"/>
                    </a:lnL>
                    <a:lnT w="9525">
                      <a:solidFill>
                        <a:srgbClr val="9CA2AF"/>
                      </a:solidFill>
                      <a:prstDash val="solid"/>
                    </a:lnT>
                    <a:solidFill>
                      <a:srgbClr val="BEDA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25" dirty="0">
                          <a:latin typeface="DejaVu Sans"/>
                          <a:cs typeface="DejaVu Sans"/>
                        </a:rPr>
                        <a:t>2: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42545" marB="0">
                    <a:lnT w="9525">
                      <a:solidFill>
                        <a:srgbClr val="9CA2AF"/>
                      </a:solidFill>
                      <a:prstDash val="solid"/>
                    </a:lnT>
                    <a:solidFill>
                      <a:srgbClr val="BEDAFE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spc="-90" dirty="0">
                          <a:latin typeface="SimSun"/>
                          <a:cs typeface="SimSun"/>
                        </a:rPr>
                        <a:t>グランド層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29845" marB="0">
                    <a:lnT w="9525">
                      <a:solidFill>
                        <a:srgbClr val="9CA2AF"/>
                      </a:solidFill>
                      <a:prstDash val="solid"/>
                    </a:lnT>
                    <a:solidFill>
                      <a:srgbClr val="BEDAFE"/>
                    </a:solidFill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25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GND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42545" marB="0">
                    <a:lnR w="9525">
                      <a:solidFill>
                        <a:srgbClr val="9CA2AF"/>
                      </a:solidFill>
                      <a:prstDash val="solid"/>
                    </a:lnR>
                    <a:lnT w="9525">
                      <a:solidFill>
                        <a:srgbClr val="9CA2AF"/>
                      </a:solidFill>
                      <a:prstDash val="solid"/>
                    </a:lnT>
                    <a:solidFill>
                      <a:srgbClr val="BED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10" dirty="0">
                          <a:latin typeface="DejaVu Sans"/>
                          <a:cs typeface="DejaVu Sans"/>
                        </a:rPr>
                        <a:t>Layer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CA2AF"/>
                      </a:solidFill>
                      <a:prstDash val="solid"/>
                    </a:lnL>
                    <a:solidFill>
                      <a:srgbClr val="FEF2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25" dirty="0">
                          <a:latin typeface="DejaVu Sans"/>
                          <a:cs typeface="DejaVu Sans"/>
                        </a:rPr>
                        <a:t>3: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solidFill>
                      <a:srgbClr val="FEF2C7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85" dirty="0">
                          <a:latin typeface="SimSun"/>
                          <a:cs typeface="SimSun"/>
                        </a:rPr>
                        <a:t>信号層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25400" marB="0">
                    <a:solidFill>
                      <a:srgbClr val="FEF2C7"/>
                    </a:solidFill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MIPI</a:t>
                      </a:r>
                      <a:r>
                        <a:rPr sz="900" spc="-5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90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CSI-2</a:t>
                      </a:r>
                      <a:r>
                        <a:rPr sz="900" spc="-5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2-</a:t>
                      </a:r>
                      <a:r>
                        <a:rPr sz="90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lane </a:t>
                      </a:r>
                      <a:r>
                        <a:rPr sz="900" spc="-25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×3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9CA2AF"/>
                      </a:solidFill>
                      <a:prstDash val="solid"/>
                    </a:lnR>
                    <a:solidFill>
                      <a:srgbClr val="FEF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10" dirty="0">
                          <a:latin typeface="DejaVu Sans"/>
                          <a:cs typeface="DejaVu Sans"/>
                        </a:rPr>
                        <a:t>Layer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CA2AF"/>
                      </a:solidFill>
                      <a:prstDash val="solid"/>
                    </a:lnL>
                    <a:solidFill>
                      <a:srgbClr val="FE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25" dirty="0">
                          <a:latin typeface="DejaVu Sans"/>
                          <a:cs typeface="DejaVu Sans"/>
                        </a:rPr>
                        <a:t>4: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solidFill>
                      <a:srgbClr val="FECACA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85" dirty="0">
                          <a:latin typeface="SimSun"/>
                          <a:cs typeface="SimSun"/>
                        </a:rPr>
                        <a:t>電源層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25400" marB="0">
                    <a:solidFill>
                      <a:srgbClr val="FECACA"/>
                    </a:solidFill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25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VCC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9CA2AF"/>
                      </a:solidFill>
                      <a:prstDash val="solid"/>
                    </a:lnR>
                    <a:solidFill>
                      <a:srgbClr val="FE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10" dirty="0">
                          <a:latin typeface="DejaVu Sans"/>
                          <a:cs typeface="DejaVu Sans"/>
                        </a:rPr>
                        <a:t>Layer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L w="9525">
                      <a:solidFill>
                        <a:srgbClr val="9CA2AF"/>
                      </a:solidFill>
                      <a:prstDash val="solid"/>
                    </a:lnL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FEF2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25" dirty="0">
                          <a:latin typeface="DejaVu Sans"/>
                          <a:cs typeface="DejaVu Sans"/>
                        </a:rPr>
                        <a:t>5: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FEF2C7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85" dirty="0">
                          <a:latin typeface="SimSun"/>
                          <a:cs typeface="SimSun"/>
                        </a:rPr>
                        <a:t>信号層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25400" marB="0"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FEF2C7"/>
                    </a:solidFill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I²C </a:t>
                      </a:r>
                      <a:r>
                        <a:rPr sz="900" spc="-1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400kHz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38100" marB="0">
                    <a:lnR w="9525">
                      <a:solidFill>
                        <a:srgbClr val="9CA2AF"/>
                      </a:solidFill>
                      <a:prstDash val="solid"/>
                    </a:lnR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FEF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R="1016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10" dirty="0">
                          <a:latin typeface="DejaVu Sans"/>
                          <a:cs typeface="DejaVu Sans"/>
                        </a:rPr>
                        <a:t>Layer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71120" marB="0">
                    <a:lnL w="9525">
                      <a:solidFill>
                        <a:srgbClr val="9CA2AF"/>
                      </a:solidFill>
                      <a:prstDash val="solid"/>
                    </a:lnL>
                    <a:lnT w="9525">
                      <a:solidFill>
                        <a:srgbClr val="9CA2AF"/>
                      </a:solidFill>
                      <a:prstDash val="solid"/>
                    </a:lnT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A6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900" spc="-25" dirty="0">
                          <a:latin typeface="DejaVu Sans"/>
                          <a:cs typeface="DejaVu Sans"/>
                        </a:rPr>
                        <a:t>6: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71120" marB="0">
                    <a:lnT w="9525">
                      <a:solidFill>
                        <a:srgbClr val="9CA2AF"/>
                      </a:solidFill>
                      <a:prstDash val="solid"/>
                    </a:lnT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A6F2D0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90" dirty="0">
                          <a:latin typeface="SimSun"/>
                          <a:cs typeface="SimSun"/>
                        </a:rPr>
                        <a:t>ボトム層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58419" marB="0">
                    <a:lnT w="9525">
                      <a:solidFill>
                        <a:srgbClr val="9CA2AF"/>
                      </a:solidFill>
                      <a:prstDash val="solid"/>
                    </a:lnT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A6F2D0"/>
                    </a:solidFill>
                  </a:tcPr>
                </a:tc>
                <a:tc>
                  <a:txBody>
                    <a:bodyPr/>
                    <a:lstStyle/>
                    <a:p>
                      <a:pPr marR="151130" algn="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000" spc="-100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コンポーネント</a:t>
                      </a:r>
                      <a:r>
                        <a:rPr sz="90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/</a:t>
                      </a:r>
                      <a:r>
                        <a:rPr sz="1000" spc="-75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信号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58419" marB="0">
                    <a:lnR w="9525">
                      <a:solidFill>
                        <a:srgbClr val="9CA2AF"/>
                      </a:solidFill>
                      <a:prstDash val="solid"/>
                    </a:lnR>
                    <a:lnT w="9525">
                      <a:solidFill>
                        <a:srgbClr val="9CA2AF"/>
                      </a:solidFill>
                      <a:prstDash val="solid"/>
                    </a:lnT>
                    <a:lnB w="9525">
                      <a:solidFill>
                        <a:srgbClr val="9CA2AF"/>
                      </a:solidFill>
                      <a:prstDash val="solid"/>
                    </a:lnB>
                    <a:solidFill>
                      <a:srgbClr val="A6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620000"/>
            <a:chOff x="0" y="0"/>
            <a:chExt cx="12192000" cy="762000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6705600"/>
            </a:xfrm>
            <a:custGeom>
              <a:avLst/>
              <a:gdLst/>
              <a:ahLst/>
              <a:cxnLst/>
              <a:rect l="l" t="t" r="r" b="b"/>
              <a:pathLst>
                <a:path w="12192000" h="6705600">
                  <a:moveTo>
                    <a:pt x="0" y="6705599"/>
                  </a:moveTo>
                  <a:lnTo>
                    <a:pt x="12191999" y="67055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67055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259715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10" dirty="0">
                <a:latin typeface="BIZ UDPGothic"/>
                <a:cs typeface="BIZ UDPGothic"/>
              </a:rPr>
              <a:t>製造図面</a:t>
            </a:r>
            <a:r>
              <a:rPr spc="1460" dirty="0">
                <a:latin typeface="Tahoma"/>
                <a:cs typeface="Tahoma"/>
              </a:rPr>
              <a:t>‧</a:t>
            </a:r>
            <a:r>
              <a:rPr spc="-325" dirty="0">
                <a:latin typeface="BIZ UDPGothic"/>
                <a:cs typeface="BIZ UDPGothic"/>
              </a:rPr>
              <a:t>寸法公差</a:t>
            </a:r>
          </a:p>
        </p:txBody>
      </p:sp>
      <p:sp>
        <p:nvSpPr>
          <p:cNvPr id="7" name="object 7"/>
          <p:cNvSpPr/>
          <p:nvPr/>
        </p:nvSpPr>
        <p:spPr>
          <a:xfrm>
            <a:off x="457199" y="1371599"/>
            <a:ext cx="6457950" cy="5791200"/>
          </a:xfrm>
          <a:custGeom>
            <a:avLst/>
            <a:gdLst/>
            <a:ahLst/>
            <a:cxnLst/>
            <a:rect l="l" t="t" r="r" b="b"/>
            <a:pathLst>
              <a:path w="6457950" h="5791200">
                <a:moveTo>
                  <a:pt x="6386752" y="5791198"/>
                </a:moveTo>
                <a:lnTo>
                  <a:pt x="71196" y="5791198"/>
                </a:lnTo>
                <a:lnTo>
                  <a:pt x="66241" y="5790710"/>
                </a:lnTo>
                <a:lnTo>
                  <a:pt x="29705" y="5775577"/>
                </a:lnTo>
                <a:lnTo>
                  <a:pt x="3885" y="5739536"/>
                </a:lnTo>
                <a:lnTo>
                  <a:pt x="0" y="5720002"/>
                </a:lnTo>
                <a:lnTo>
                  <a:pt x="0" y="57149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6386752" y="0"/>
                </a:lnTo>
                <a:lnTo>
                  <a:pt x="6428243" y="15621"/>
                </a:lnTo>
                <a:lnTo>
                  <a:pt x="6454062" y="51661"/>
                </a:lnTo>
                <a:lnTo>
                  <a:pt x="6457948" y="71196"/>
                </a:lnTo>
                <a:lnTo>
                  <a:pt x="6457948" y="5720002"/>
                </a:lnTo>
                <a:lnTo>
                  <a:pt x="6442327" y="5761492"/>
                </a:lnTo>
                <a:lnTo>
                  <a:pt x="6406286" y="5787313"/>
                </a:lnTo>
                <a:lnTo>
                  <a:pt x="6391707" y="5790710"/>
                </a:lnTo>
                <a:lnTo>
                  <a:pt x="6386752" y="5791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25588" y="1569211"/>
            <a:ext cx="192468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10" dirty="0">
                <a:solidFill>
                  <a:srgbClr val="374050"/>
                </a:solidFill>
                <a:latin typeface="SimSun"/>
                <a:cs typeface="SimSun"/>
              </a:rPr>
              <a:t>眼鏡型</a:t>
            </a:r>
            <a:r>
              <a:rPr sz="1700" spc="-225" dirty="0">
                <a:solidFill>
                  <a:srgbClr val="374050"/>
                </a:solidFill>
                <a:latin typeface="PMingLiU"/>
                <a:cs typeface="PMingLiU"/>
              </a:rPr>
              <a:t>デバイス</a:t>
            </a:r>
            <a:r>
              <a:rPr sz="1700" spc="-210" dirty="0">
                <a:solidFill>
                  <a:srgbClr val="374050"/>
                </a:solidFill>
                <a:latin typeface="SimSun"/>
                <a:cs typeface="SimSun"/>
              </a:rPr>
              <a:t>三</a:t>
            </a:r>
            <a:r>
              <a:rPr sz="1700" spc="-210" dirty="0">
                <a:solidFill>
                  <a:srgbClr val="374050"/>
                </a:solidFill>
                <a:latin typeface="Meiryo"/>
                <a:cs typeface="Meiryo"/>
              </a:rPr>
              <a:t>⾯</a:t>
            </a:r>
            <a:r>
              <a:rPr sz="1700" spc="-120" dirty="0">
                <a:solidFill>
                  <a:srgbClr val="374050"/>
                </a:solidFill>
                <a:latin typeface="SimSun"/>
                <a:cs typeface="SimSun"/>
              </a:rPr>
              <a:t>図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6560" y="2691980"/>
            <a:ext cx="425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latin typeface="SimSun"/>
                <a:cs typeface="SimSun"/>
              </a:rPr>
              <a:t>正</a:t>
            </a:r>
            <a:r>
              <a:rPr sz="1200" spc="-165" dirty="0">
                <a:latin typeface="Meiryo"/>
                <a:cs typeface="Meiryo"/>
              </a:rPr>
              <a:t>⾯</a:t>
            </a:r>
            <a:r>
              <a:rPr sz="1200" spc="-95" dirty="0">
                <a:latin typeface="SimSun"/>
                <a:cs typeface="SimSun"/>
              </a:rPr>
              <a:t>図</a:t>
            </a:r>
            <a:endParaRPr sz="1200">
              <a:latin typeface="SimSun"/>
              <a:cs typeface="SimSu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97260" y="3186112"/>
            <a:ext cx="1924050" cy="633730"/>
            <a:chOff x="1297260" y="3186112"/>
            <a:chExt cx="1924050" cy="633730"/>
          </a:xfrm>
        </p:grpSpPr>
        <p:sp>
          <p:nvSpPr>
            <p:cNvPr id="11" name="object 11"/>
            <p:cNvSpPr/>
            <p:nvPr/>
          </p:nvSpPr>
          <p:spPr>
            <a:xfrm>
              <a:off x="1306785" y="3238499"/>
              <a:ext cx="1905000" cy="571500"/>
            </a:xfrm>
            <a:custGeom>
              <a:avLst/>
              <a:gdLst/>
              <a:ahLst/>
              <a:cxnLst/>
              <a:rect l="l" t="t" r="r" b="b"/>
              <a:pathLst>
                <a:path w="1905000" h="571500">
                  <a:moveTo>
                    <a:pt x="0" y="285749"/>
                  </a:moveTo>
                  <a:lnTo>
                    <a:pt x="47624" y="267652"/>
                  </a:lnTo>
                  <a:lnTo>
                    <a:pt x="95249" y="251459"/>
                  </a:lnTo>
                  <a:lnTo>
                    <a:pt x="142874" y="237172"/>
                  </a:lnTo>
                  <a:lnTo>
                    <a:pt x="190499" y="224789"/>
                  </a:lnTo>
                  <a:lnTo>
                    <a:pt x="238124" y="214312"/>
                  </a:lnTo>
                  <a:lnTo>
                    <a:pt x="285749" y="205739"/>
                  </a:lnTo>
                  <a:lnTo>
                    <a:pt x="333374" y="199072"/>
                  </a:lnTo>
                  <a:lnTo>
                    <a:pt x="380999" y="194309"/>
                  </a:lnTo>
                  <a:lnTo>
                    <a:pt x="428624" y="191452"/>
                  </a:lnTo>
                  <a:lnTo>
                    <a:pt x="476249" y="190499"/>
                  </a:lnTo>
                  <a:lnTo>
                    <a:pt x="523874" y="191452"/>
                  </a:lnTo>
                  <a:lnTo>
                    <a:pt x="571499" y="194309"/>
                  </a:lnTo>
                  <a:lnTo>
                    <a:pt x="619124" y="199072"/>
                  </a:lnTo>
                  <a:lnTo>
                    <a:pt x="666749" y="205739"/>
                  </a:lnTo>
                  <a:lnTo>
                    <a:pt x="714374" y="214312"/>
                  </a:lnTo>
                  <a:lnTo>
                    <a:pt x="761999" y="224789"/>
                  </a:lnTo>
                  <a:lnTo>
                    <a:pt x="809624" y="237172"/>
                  </a:lnTo>
                  <a:lnTo>
                    <a:pt x="857249" y="251459"/>
                  </a:lnTo>
                  <a:lnTo>
                    <a:pt x="904874" y="267652"/>
                  </a:lnTo>
                  <a:lnTo>
                    <a:pt x="952499" y="285749"/>
                  </a:lnTo>
                  <a:lnTo>
                    <a:pt x="1000124" y="303847"/>
                  </a:lnTo>
                  <a:lnTo>
                    <a:pt x="1047749" y="320039"/>
                  </a:lnTo>
                  <a:lnTo>
                    <a:pt x="1095374" y="334327"/>
                  </a:lnTo>
                  <a:lnTo>
                    <a:pt x="1142999" y="346709"/>
                  </a:lnTo>
                  <a:lnTo>
                    <a:pt x="1190624" y="357187"/>
                  </a:lnTo>
                  <a:lnTo>
                    <a:pt x="1238249" y="365759"/>
                  </a:lnTo>
                  <a:lnTo>
                    <a:pt x="1285874" y="372427"/>
                  </a:lnTo>
                  <a:lnTo>
                    <a:pt x="1333499" y="377189"/>
                  </a:lnTo>
                  <a:lnTo>
                    <a:pt x="1381124" y="380047"/>
                  </a:lnTo>
                  <a:lnTo>
                    <a:pt x="1428749" y="380999"/>
                  </a:lnTo>
                  <a:lnTo>
                    <a:pt x="1476374" y="380047"/>
                  </a:lnTo>
                  <a:lnTo>
                    <a:pt x="1523999" y="377189"/>
                  </a:lnTo>
                  <a:lnTo>
                    <a:pt x="1571624" y="372427"/>
                  </a:lnTo>
                  <a:lnTo>
                    <a:pt x="1619249" y="365759"/>
                  </a:lnTo>
                  <a:lnTo>
                    <a:pt x="1666874" y="357187"/>
                  </a:lnTo>
                  <a:lnTo>
                    <a:pt x="1714499" y="346709"/>
                  </a:lnTo>
                  <a:lnTo>
                    <a:pt x="1762124" y="334327"/>
                  </a:lnTo>
                  <a:lnTo>
                    <a:pt x="1809749" y="320039"/>
                  </a:lnTo>
                  <a:lnTo>
                    <a:pt x="1857374" y="303847"/>
                  </a:lnTo>
                  <a:lnTo>
                    <a:pt x="1904999" y="285749"/>
                  </a:lnTo>
                </a:path>
                <a:path w="1905000" h="571500">
                  <a:moveTo>
                    <a:pt x="857249" y="285749"/>
                  </a:moveTo>
                  <a:lnTo>
                    <a:pt x="853126" y="327678"/>
                  </a:lnTo>
                  <a:lnTo>
                    <a:pt x="840844" y="368698"/>
                  </a:lnTo>
                  <a:lnTo>
                    <a:pt x="820670" y="407923"/>
                  </a:lnTo>
                  <a:lnTo>
                    <a:pt x="793039" y="444504"/>
                  </a:lnTo>
                  <a:lnTo>
                    <a:pt x="764744" y="472395"/>
                  </a:lnTo>
                  <a:lnTo>
                    <a:pt x="732114" y="497476"/>
                  </a:lnTo>
                  <a:lnTo>
                    <a:pt x="695635" y="519373"/>
                  </a:lnTo>
                  <a:lnTo>
                    <a:pt x="655852" y="537758"/>
                  </a:lnTo>
                  <a:lnTo>
                    <a:pt x="613367" y="552353"/>
                  </a:lnTo>
                  <a:lnTo>
                    <a:pt x="568825" y="562936"/>
                  </a:lnTo>
                  <a:lnTo>
                    <a:pt x="522891" y="569350"/>
                  </a:lnTo>
                  <a:lnTo>
                    <a:pt x="476249" y="571499"/>
                  </a:lnTo>
                  <a:lnTo>
                    <a:pt x="466896" y="571413"/>
                  </a:lnTo>
                  <a:lnTo>
                    <a:pt x="420345" y="568407"/>
                  </a:lnTo>
                  <a:lnTo>
                    <a:pt x="374635" y="561149"/>
                  </a:lnTo>
                  <a:lnTo>
                    <a:pt x="330447" y="549748"/>
                  </a:lnTo>
                  <a:lnTo>
                    <a:pt x="288453" y="534376"/>
                  </a:lnTo>
                  <a:lnTo>
                    <a:pt x="249288" y="515266"/>
                  </a:lnTo>
                  <a:lnTo>
                    <a:pt x="213536" y="492705"/>
                  </a:lnTo>
                  <a:lnTo>
                    <a:pt x="181733" y="467027"/>
                  </a:lnTo>
                  <a:lnTo>
                    <a:pt x="154359" y="438623"/>
                  </a:lnTo>
                  <a:lnTo>
                    <a:pt x="127937" y="401549"/>
                  </a:lnTo>
                  <a:lnTo>
                    <a:pt x="109050" y="361961"/>
                  </a:lnTo>
                  <a:lnTo>
                    <a:pt x="98115" y="320730"/>
                  </a:lnTo>
                  <a:lnTo>
                    <a:pt x="95249" y="285749"/>
                  </a:lnTo>
                  <a:lnTo>
                    <a:pt x="95364" y="278735"/>
                  </a:lnTo>
                  <a:lnTo>
                    <a:pt x="100858" y="236899"/>
                  </a:lnTo>
                  <a:lnTo>
                    <a:pt x="114480" y="196113"/>
                  </a:lnTo>
                  <a:lnTo>
                    <a:pt x="135930" y="157275"/>
                  </a:lnTo>
                  <a:lnTo>
                    <a:pt x="159460" y="126995"/>
                  </a:lnTo>
                  <a:lnTo>
                    <a:pt x="187755" y="99104"/>
                  </a:lnTo>
                  <a:lnTo>
                    <a:pt x="220385" y="74023"/>
                  </a:lnTo>
                  <a:lnTo>
                    <a:pt x="256864" y="52126"/>
                  </a:lnTo>
                  <a:lnTo>
                    <a:pt x="296647" y="33740"/>
                  </a:lnTo>
                  <a:lnTo>
                    <a:pt x="339132" y="19146"/>
                  </a:lnTo>
                  <a:lnTo>
                    <a:pt x="383674" y="8563"/>
                  </a:lnTo>
                  <a:lnTo>
                    <a:pt x="429608" y="2149"/>
                  </a:lnTo>
                  <a:lnTo>
                    <a:pt x="476249" y="0"/>
                  </a:lnTo>
                  <a:lnTo>
                    <a:pt x="485602" y="86"/>
                  </a:lnTo>
                  <a:lnTo>
                    <a:pt x="532154" y="3092"/>
                  </a:lnTo>
                  <a:lnTo>
                    <a:pt x="577864" y="10350"/>
                  </a:lnTo>
                  <a:lnTo>
                    <a:pt x="622052" y="21751"/>
                  </a:lnTo>
                  <a:lnTo>
                    <a:pt x="664046" y="37123"/>
                  </a:lnTo>
                  <a:lnTo>
                    <a:pt x="703211" y="56233"/>
                  </a:lnTo>
                  <a:lnTo>
                    <a:pt x="738962" y="78794"/>
                  </a:lnTo>
                  <a:lnTo>
                    <a:pt x="770766" y="104472"/>
                  </a:lnTo>
                  <a:lnTo>
                    <a:pt x="798140" y="132876"/>
                  </a:lnTo>
                  <a:lnTo>
                    <a:pt x="824562" y="169950"/>
                  </a:lnTo>
                  <a:lnTo>
                    <a:pt x="843449" y="209538"/>
                  </a:lnTo>
                  <a:lnTo>
                    <a:pt x="854384" y="250769"/>
                  </a:lnTo>
                  <a:lnTo>
                    <a:pt x="857249" y="285749"/>
                  </a:lnTo>
                  <a:close/>
                </a:path>
                <a:path w="1905000" h="571500">
                  <a:moveTo>
                    <a:pt x="1809749" y="285749"/>
                  </a:moveTo>
                  <a:lnTo>
                    <a:pt x="1805626" y="327678"/>
                  </a:lnTo>
                  <a:lnTo>
                    <a:pt x="1793343" y="368698"/>
                  </a:lnTo>
                  <a:lnTo>
                    <a:pt x="1773169" y="407923"/>
                  </a:lnTo>
                  <a:lnTo>
                    <a:pt x="1745539" y="444504"/>
                  </a:lnTo>
                  <a:lnTo>
                    <a:pt x="1717244" y="472395"/>
                  </a:lnTo>
                  <a:lnTo>
                    <a:pt x="1684613" y="497476"/>
                  </a:lnTo>
                  <a:lnTo>
                    <a:pt x="1648135" y="519373"/>
                  </a:lnTo>
                  <a:lnTo>
                    <a:pt x="1608352" y="537758"/>
                  </a:lnTo>
                  <a:lnTo>
                    <a:pt x="1565867" y="552353"/>
                  </a:lnTo>
                  <a:lnTo>
                    <a:pt x="1521325" y="562936"/>
                  </a:lnTo>
                  <a:lnTo>
                    <a:pt x="1475391" y="569350"/>
                  </a:lnTo>
                  <a:lnTo>
                    <a:pt x="1428749" y="571499"/>
                  </a:lnTo>
                  <a:lnTo>
                    <a:pt x="1419396" y="571413"/>
                  </a:lnTo>
                  <a:lnTo>
                    <a:pt x="1372845" y="568407"/>
                  </a:lnTo>
                  <a:lnTo>
                    <a:pt x="1327135" y="561149"/>
                  </a:lnTo>
                  <a:lnTo>
                    <a:pt x="1282947" y="549748"/>
                  </a:lnTo>
                  <a:lnTo>
                    <a:pt x="1240952" y="534376"/>
                  </a:lnTo>
                  <a:lnTo>
                    <a:pt x="1201788" y="515266"/>
                  </a:lnTo>
                  <a:lnTo>
                    <a:pt x="1166036" y="492705"/>
                  </a:lnTo>
                  <a:lnTo>
                    <a:pt x="1134232" y="467027"/>
                  </a:lnTo>
                  <a:lnTo>
                    <a:pt x="1106858" y="438623"/>
                  </a:lnTo>
                  <a:lnTo>
                    <a:pt x="1080436" y="401549"/>
                  </a:lnTo>
                  <a:lnTo>
                    <a:pt x="1061550" y="361961"/>
                  </a:lnTo>
                  <a:lnTo>
                    <a:pt x="1050615" y="320730"/>
                  </a:lnTo>
                  <a:lnTo>
                    <a:pt x="1047749" y="285749"/>
                  </a:lnTo>
                  <a:lnTo>
                    <a:pt x="1047864" y="278735"/>
                  </a:lnTo>
                  <a:lnTo>
                    <a:pt x="1053358" y="236899"/>
                  </a:lnTo>
                  <a:lnTo>
                    <a:pt x="1066980" y="196113"/>
                  </a:lnTo>
                  <a:lnTo>
                    <a:pt x="1088429" y="157275"/>
                  </a:lnTo>
                  <a:lnTo>
                    <a:pt x="1111959" y="126995"/>
                  </a:lnTo>
                  <a:lnTo>
                    <a:pt x="1140254" y="99104"/>
                  </a:lnTo>
                  <a:lnTo>
                    <a:pt x="1172885" y="74023"/>
                  </a:lnTo>
                  <a:lnTo>
                    <a:pt x="1209364" y="52126"/>
                  </a:lnTo>
                  <a:lnTo>
                    <a:pt x="1249147" y="33740"/>
                  </a:lnTo>
                  <a:lnTo>
                    <a:pt x="1291632" y="19146"/>
                  </a:lnTo>
                  <a:lnTo>
                    <a:pt x="1336174" y="8563"/>
                  </a:lnTo>
                  <a:lnTo>
                    <a:pt x="1382108" y="2149"/>
                  </a:lnTo>
                  <a:lnTo>
                    <a:pt x="1428749" y="0"/>
                  </a:lnTo>
                  <a:lnTo>
                    <a:pt x="1438102" y="86"/>
                  </a:lnTo>
                  <a:lnTo>
                    <a:pt x="1484654" y="3092"/>
                  </a:lnTo>
                  <a:lnTo>
                    <a:pt x="1530364" y="10350"/>
                  </a:lnTo>
                  <a:lnTo>
                    <a:pt x="1574552" y="21751"/>
                  </a:lnTo>
                  <a:lnTo>
                    <a:pt x="1616546" y="37123"/>
                  </a:lnTo>
                  <a:lnTo>
                    <a:pt x="1655711" y="56233"/>
                  </a:lnTo>
                  <a:lnTo>
                    <a:pt x="1691462" y="78794"/>
                  </a:lnTo>
                  <a:lnTo>
                    <a:pt x="1723266" y="104472"/>
                  </a:lnTo>
                  <a:lnTo>
                    <a:pt x="1750640" y="132876"/>
                  </a:lnTo>
                  <a:lnTo>
                    <a:pt x="1777062" y="169950"/>
                  </a:lnTo>
                  <a:lnTo>
                    <a:pt x="1795949" y="209538"/>
                  </a:lnTo>
                  <a:lnTo>
                    <a:pt x="1806884" y="250769"/>
                  </a:lnTo>
                  <a:lnTo>
                    <a:pt x="1809749" y="285749"/>
                  </a:lnTo>
                  <a:close/>
                </a:path>
              </a:pathLst>
            </a:custGeom>
            <a:ln w="1904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02035" y="3524249"/>
              <a:ext cx="1714500" cy="0"/>
            </a:xfrm>
            <a:custGeom>
              <a:avLst/>
              <a:gdLst/>
              <a:ahLst/>
              <a:cxnLst/>
              <a:rect l="l" t="t" r="r" b="b"/>
              <a:pathLst>
                <a:path w="1714500">
                  <a:moveTo>
                    <a:pt x="0" y="0"/>
                  </a:moveTo>
                  <a:lnTo>
                    <a:pt x="761999" y="0"/>
                  </a:lnTo>
                </a:path>
                <a:path w="1714500">
                  <a:moveTo>
                    <a:pt x="952499" y="0"/>
                  </a:moveTo>
                  <a:lnTo>
                    <a:pt x="1714499" y="0"/>
                  </a:lnTo>
                </a:path>
              </a:pathLst>
            </a:custGeom>
            <a:ln w="9524">
              <a:solidFill>
                <a:srgbClr val="33333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4035" y="3190874"/>
              <a:ext cx="190500" cy="95250"/>
            </a:xfrm>
            <a:custGeom>
              <a:avLst/>
              <a:gdLst/>
              <a:ahLst/>
              <a:cxnLst/>
              <a:rect l="l" t="t" r="r" b="b"/>
              <a:pathLst>
                <a:path w="190500" h="95250">
                  <a:moveTo>
                    <a:pt x="0" y="47624"/>
                  </a:moveTo>
                  <a:lnTo>
                    <a:pt x="190499" y="47624"/>
                  </a:lnTo>
                </a:path>
                <a:path w="190500" h="95250">
                  <a:moveTo>
                    <a:pt x="0" y="0"/>
                  </a:moveTo>
                  <a:lnTo>
                    <a:pt x="0" y="95249"/>
                  </a:lnTo>
                </a:path>
                <a:path w="190500" h="95250">
                  <a:moveTo>
                    <a:pt x="190499" y="0"/>
                  </a:moveTo>
                  <a:lnTo>
                    <a:pt x="190499" y="95249"/>
                  </a:lnTo>
                </a:path>
              </a:pathLst>
            </a:custGeom>
            <a:ln w="9524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77504" y="3082924"/>
            <a:ext cx="56388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solidFill>
                  <a:srgbClr val="0066CC"/>
                </a:solidFill>
                <a:latin typeface="DejaVu Sans"/>
                <a:cs typeface="DejaVu Sans"/>
              </a:rPr>
              <a:t>16±0.1mm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83035" y="3952874"/>
            <a:ext cx="952500" cy="95250"/>
          </a:xfrm>
          <a:custGeom>
            <a:avLst/>
            <a:gdLst/>
            <a:ahLst/>
            <a:cxnLst/>
            <a:rect l="l" t="t" r="r" b="b"/>
            <a:pathLst>
              <a:path w="952500" h="95250">
                <a:moveTo>
                  <a:pt x="0" y="47624"/>
                </a:moveTo>
                <a:lnTo>
                  <a:pt x="952499" y="47624"/>
                </a:lnTo>
              </a:path>
              <a:path w="952500" h="95250">
                <a:moveTo>
                  <a:pt x="0" y="0"/>
                </a:moveTo>
                <a:lnTo>
                  <a:pt x="0" y="95249"/>
                </a:lnTo>
              </a:path>
              <a:path w="952500" h="95250">
                <a:moveTo>
                  <a:pt x="952499" y="0"/>
                </a:moveTo>
                <a:lnTo>
                  <a:pt x="952499" y="95249"/>
                </a:lnTo>
              </a:path>
            </a:pathLst>
          </a:custGeom>
          <a:ln w="9524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96988" y="4035424"/>
            <a:ext cx="724535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0066CC"/>
                </a:solidFill>
                <a:latin typeface="DejaVu Sans"/>
                <a:cs typeface="DejaVu Sans"/>
              </a:rPr>
              <a:t>PD </a:t>
            </a:r>
            <a:r>
              <a:rPr sz="750" spc="-10" dirty="0">
                <a:solidFill>
                  <a:srgbClr val="0066CC"/>
                </a:solidFill>
                <a:latin typeface="DejaVu Sans"/>
                <a:cs typeface="DejaVu Sans"/>
              </a:rPr>
              <a:t>63±0.5mm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7810" y="2691980"/>
            <a:ext cx="425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latin typeface="SimSun"/>
                <a:cs typeface="SimSun"/>
              </a:rPr>
              <a:t>側</a:t>
            </a:r>
            <a:r>
              <a:rPr sz="1200" spc="-165" dirty="0">
                <a:latin typeface="Meiryo"/>
                <a:cs typeface="Meiryo"/>
              </a:rPr>
              <a:t>⾯</a:t>
            </a:r>
            <a:r>
              <a:rPr sz="1200" spc="-95" dirty="0">
                <a:latin typeface="SimSun"/>
                <a:cs typeface="SimSun"/>
              </a:rPr>
              <a:t>図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73785" y="3428999"/>
            <a:ext cx="1619250" cy="666750"/>
          </a:xfrm>
          <a:custGeom>
            <a:avLst/>
            <a:gdLst/>
            <a:ahLst/>
            <a:cxnLst/>
            <a:rect l="l" t="t" r="r" b="b"/>
            <a:pathLst>
              <a:path w="1619250" h="666750">
                <a:moveTo>
                  <a:pt x="0" y="95249"/>
                </a:moveTo>
                <a:lnTo>
                  <a:pt x="285749" y="95249"/>
                </a:lnTo>
                <a:lnTo>
                  <a:pt x="337565" y="89915"/>
                </a:lnTo>
                <a:lnTo>
                  <a:pt x="380237" y="75437"/>
                </a:lnTo>
                <a:lnTo>
                  <a:pt x="416051" y="54101"/>
                </a:lnTo>
                <a:lnTo>
                  <a:pt x="447293" y="28193"/>
                </a:lnTo>
                <a:lnTo>
                  <a:pt x="476249" y="0"/>
                </a:lnTo>
                <a:lnTo>
                  <a:pt x="857249" y="0"/>
                </a:lnTo>
                <a:lnTo>
                  <a:pt x="952499" y="95249"/>
                </a:lnTo>
                <a:lnTo>
                  <a:pt x="1619249" y="95249"/>
                </a:lnTo>
              </a:path>
              <a:path w="1619250" h="666750">
                <a:moveTo>
                  <a:pt x="285749" y="95249"/>
                </a:moveTo>
                <a:lnTo>
                  <a:pt x="296701" y="155024"/>
                </a:lnTo>
                <a:lnTo>
                  <a:pt x="309215" y="211882"/>
                </a:lnTo>
                <a:lnTo>
                  <a:pt x="323395" y="265825"/>
                </a:lnTo>
                <a:lnTo>
                  <a:pt x="339345" y="316852"/>
                </a:lnTo>
                <a:lnTo>
                  <a:pt x="357170" y="364962"/>
                </a:lnTo>
                <a:lnTo>
                  <a:pt x="376973" y="410158"/>
                </a:lnTo>
                <a:lnTo>
                  <a:pt x="398859" y="452437"/>
                </a:lnTo>
                <a:lnTo>
                  <a:pt x="422932" y="491800"/>
                </a:lnTo>
                <a:lnTo>
                  <a:pt x="449296" y="528248"/>
                </a:lnTo>
                <a:lnTo>
                  <a:pt x="478054" y="561780"/>
                </a:lnTo>
                <a:lnTo>
                  <a:pt x="509313" y="592396"/>
                </a:lnTo>
                <a:lnTo>
                  <a:pt x="543174" y="620096"/>
                </a:lnTo>
                <a:lnTo>
                  <a:pt x="579744" y="644881"/>
                </a:lnTo>
                <a:lnTo>
                  <a:pt x="619124" y="666749"/>
                </a:lnTo>
                <a:lnTo>
                  <a:pt x="1142999" y="666749"/>
                </a:lnTo>
              </a:path>
            </a:pathLst>
          </a:custGeom>
          <a:ln w="19049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50034" y="3286124"/>
            <a:ext cx="381000" cy="142875"/>
          </a:xfrm>
          <a:prstGeom prst="rect">
            <a:avLst/>
          </a:prstGeom>
          <a:solidFill>
            <a:srgbClr val="EFF5FF"/>
          </a:solidFill>
          <a:ln w="9524">
            <a:solidFill>
              <a:srgbClr val="333333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50" spc="-60" dirty="0">
                <a:latin typeface="SimSun"/>
                <a:cs typeface="SimSun"/>
              </a:rPr>
              <a:t>センサー</a:t>
            </a:r>
            <a:endParaRPr sz="650">
              <a:latin typeface="SimSun"/>
              <a:cs typeface="SimSun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3897" y="3471862"/>
            <a:ext cx="104775" cy="10477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695105" y="3546792"/>
            <a:ext cx="462280" cy="247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>
              <a:lnSpc>
                <a:spcPts val="935"/>
              </a:lnSpc>
              <a:spcBef>
                <a:spcPts val="95"/>
              </a:spcBef>
            </a:pPr>
            <a:r>
              <a:rPr sz="750" dirty="0">
                <a:solidFill>
                  <a:srgbClr val="0066CC"/>
                </a:solidFill>
                <a:latin typeface="DejaVu Sans"/>
                <a:cs typeface="DejaVu Sans"/>
              </a:rPr>
              <a:t>M1.4</a:t>
            </a:r>
            <a:r>
              <a:rPr sz="850" spc="-80" dirty="0">
                <a:solidFill>
                  <a:srgbClr val="0066CC"/>
                </a:solidFill>
                <a:latin typeface="SimSun"/>
                <a:cs typeface="SimSun"/>
              </a:rPr>
              <a:t>ネジ</a:t>
            </a:r>
            <a:endParaRPr sz="850">
              <a:latin typeface="SimSun"/>
              <a:cs typeface="SimSun"/>
            </a:endParaRPr>
          </a:p>
          <a:p>
            <a:pPr marL="12700">
              <a:lnSpc>
                <a:spcPts val="815"/>
              </a:lnSpc>
            </a:pPr>
            <a:r>
              <a:rPr sz="750" dirty="0">
                <a:solidFill>
                  <a:srgbClr val="0066CC"/>
                </a:solidFill>
                <a:latin typeface="DejaVu Sans"/>
                <a:cs typeface="DejaVu Sans"/>
              </a:rPr>
              <a:t>0.05 </a:t>
            </a:r>
            <a:r>
              <a:rPr sz="750" spc="-25" dirty="0">
                <a:solidFill>
                  <a:srgbClr val="0066CC"/>
                </a:solidFill>
                <a:latin typeface="DejaVu Sans"/>
                <a:cs typeface="DejaVu Sans"/>
              </a:rPr>
              <a:t>N·m</a:t>
            </a:r>
            <a:endParaRPr sz="750">
              <a:latin typeface="DejaVu Sans"/>
              <a:cs typeface="DejaVu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46560" y="4596980"/>
            <a:ext cx="425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65" dirty="0">
                <a:latin typeface="SimSun"/>
                <a:cs typeface="SimSun"/>
              </a:rPr>
              <a:t>上</a:t>
            </a:r>
            <a:r>
              <a:rPr sz="1200" spc="-165" dirty="0">
                <a:latin typeface="Meiryo"/>
                <a:cs typeface="Meiryo"/>
              </a:rPr>
              <a:t>⾯</a:t>
            </a:r>
            <a:r>
              <a:rPr sz="1200" spc="-95" dirty="0">
                <a:latin typeface="SimSun"/>
                <a:cs typeface="SimSun"/>
              </a:rPr>
              <a:t>図</a:t>
            </a:r>
            <a:endParaRPr sz="1200">
              <a:latin typeface="SimSun"/>
              <a:cs typeface="SimSu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83010" y="5229224"/>
            <a:ext cx="1924050" cy="400050"/>
            <a:chOff x="1583010" y="5229224"/>
            <a:chExt cx="1924050" cy="400050"/>
          </a:xfrm>
        </p:grpSpPr>
        <p:sp>
          <p:nvSpPr>
            <p:cNvPr id="24" name="object 24"/>
            <p:cNvSpPr/>
            <p:nvPr/>
          </p:nvSpPr>
          <p:spPr>
            <a:xfrm>
              <a:off x="1592535" y="5238749"/>
              <a:ext cx="1905000" cy="381000"/>
            </a:xfrm>
            <a:custGeom>
              <a:avLst/>
              <a:gdLst/>
              <a:ahLst/>
              <a:cxnLst/>
              <a:rect l="l" t="t" r="r" b="b"/>
              <a:pathLst>
                <a:path w="1905000" h="381000">
                  <a:moveTo>
                    <a:pt x="0" y="190499"/>
                  </a:moveTo>
                  <a:lnTo>
                    <a:pt x="49388" y="176911"/>
                  </a:lnTo>
                  <a:lnTo>
                    <a:pt x="98777" y="164368"/>
                  </a:lnTo>
                  <a:lnTo>
                    <a:pt x="148166" y="152870"/>
                  </a:lnTo>
                  <a:lnTo>
                    <a:pt x="197555" y="142417"/>
                  </a:lnTo>
                  <a:lnTo>
                    <a:pt x="246944" y="133010"/>
                  </a:lnTo>
                  <a:lnTo>
                    <a:pt x="296333" y="124648"/>
                  </a:lnTo>
                  <a:lnTo>
                    <a:pt x="345722" y="117331"/>
                  </a:lnTo>
                  <a:lnTo>
                    <a:pt x="395111" y="111059"/>
                  </a:lnTo>
                  <a:lnTo>
                    <a:pt x="444499" y="105833"/>
                  </a:lnTo>
                  <a:lnTo>
                    <a:pt x="493888" y="101652"/>
                  </a:lnTo>
                  <a:lnTo>
                    <a:pt x="543277" y="98516"/>
                  </a:lnTo>
                  <a:lnTo>
                    <a:pt x="592666" y="96425"/>
                  </a:lnTo>
                  <a:lnTo>
                    <a:pt x="642055" y="95380"/>
                  </a:lnTo>
                  <a:lnTo>
                    <a:pt x="691444" y="95380"/>
                  </a:lnTo>
                  <a:lnTo>
                    <a:pt x="740833" y="96425"/>
                  </a:lnTo>
                  <a:lnTo>
                    <a:pt x="790222" y="98516"/>
                  </a:lnTo>
                  <a:lnTo>
                    <a:pt x="839611" y="101652"/>
                  </a:lnTo>
                  <a:lnTo>
                    <a:pt x="888999" y="105833"/>
                  </a:lnTo>
                  <a:lnTo>
                    <a:pt x="938388" y="111059"/>
                  </a:lnTo>
                  <a:lnTo>
                    <a:pt x="987777" y="117331"/>
                  </a:lnTo>
                  <a:lnTo>
                    <a:pt x="1037166" y="124648"/>
                  </a:lnTo>
                  <a:lnTo>
                    <a:pt x="1086555" y="133010"/>
                  </a:lnTo>
                  <a:lnTo>
                    <a:pt x="1135944" y="142417"/>
                  </a:lnTo>
                  <a:lnTo>
                    <a:pt x="1185333" y="152870"/>
                  </a:lnTo>
                  <a:lnTo>
                    <a:pt x="1234722" y="164368"/>
                  </a:lnTo>
                  <a:lnTo>
                    <a:pt x="1284111" y="176911"/>
                  </a:lnTo>
                  <a:lnTo>
                    <a:pt x="1333499" y="190499"/>
                  </a:lnTo>
                </a:path>
                <a:path w="1905000" h="381000">
                  <a:moveTo>
                    <a:pt x="0" y="190499"/>
                  </a:moveTo>
                  <a:lnTo>
                    <a:pt x="49388" y="204088"/>
                  </a:lnTo>
                  <a:lnTo>
                    <a:pt x="98777" y="216631"/>
                  </a:lnTo>
                  <a:lnTo>
                    <a:pt x="148166" y="228129"/>
                  </a:lnTo>
                  <a:lnTo>
                    <a:pt x="197555" y="238582"/>
                  </a:lnTo>
                  <a:lnTo>
                    <a:pt x="246944" y="247989"/>
                  </a:lnTo>
                  <a:lnTo>
                    <a:pt x="296333" y="256351"/>
                  </a:lnTo>
                  <a:lnTo>
                    <a:pt x="345722" y="263668"/>
                  </a:lnTo>
                  <a:lnTo>
                    <a:pt x="395111" y="269940"/>
                  </a:lnTo>
                  <a:lnTo>
                    <a:pt x="444499" y="275166"/>
                  </a:lnTo>
                  <a:lnTo>
                    <a:pt x="493888" y="279347"/>
                  </a:lnTo>
                  <a:lnTo>
                    <a:pt x="543277" y="282483"/>
                  </a:lnTo>
                  <a:lnTo>
                    <a:pt x="592666" y="284574"/>
                  </a:lnTo>
                  <a:lnTo>
                    <a:pt x="642055" y="285619"/>
                  </a:lnTo>
                  <a:lnTo>
                    <a:pt x="691444" y="285619"/>
                  </a:lnTo>
                  <a:lnTo>
                    <a:pt x="740833" y="284574"/>
                  </a:lnTo>
                  <a:lnTo>
                    <a:pt x="790222" y="282483"/>
                  </a:lnTo>
                  <a:lnTo>
                    <a:pt x="839611" y="279347"/>
                  </a:lnTo>
                  <a:lnTo>
                    <a:pt x="888999" y="275166"/>
                  </a:lnTo>
                  <a:lnTo>
                    <a:pt x="938388" y="269940"/>
                  </a:lnTo>
                  <a:lnTo>
                    <a:pt x="987777" y="263668"/>
                  </a:lnTo>
                  <a:lnTo>
                    <a:pt x="1037166" y="256351"/>
                  </a:lnTo>
                  <a:lnTo>
                    <a:pt x="1086555" y="247989"/>
                  </a:lnTo>
                  <a:lnTo>
                    <a:pt x="1135944" y="238582"/>
                  </a:lnTo>
                  <a:lnTo>
                    <a:pt x="1185333" y="228129"/>
                  </a:lnTo>
                  <a:lnTo>
                    <a:pt x="1234722" y="216631"/>
                  </a:lnTo>
                  <a:lnTo>
                    <a:pt x="1284111" y="204088"/>
                  </a:lnTo>
                  <a:lnTo>
                    <a:pt x="1333499" y="190499"/>
                  </a:lnTo>
                </a:path>
                <a:path w="1905000" h="381000">
                  <a:moveTo>
                    <a:pt x="1333499" y="190499"/>
                  </a:moveTo>
                  <a:lnTo>
                    <a:pt x="1619249" y="380999"/>
                  </a:lnTo>
                  <a:lnTo>
                    <a:pt x="1904999" y="380999"/>
                  </a:lnTo>
                </a:path>
                <a:path w="1905000" h="381000">
                  <a:moveTo>
                    <a:pt x="1333499" y="190499"/>
                  </a:moveTo>
                  <a:lnTo>
                    <a:pt x="1619249" y="0"/>
                  </a:lnTo>
                  <a:lnTo>
                    <a:pt x="1904999" y="0"/>
                  </a:lnTo>
                </a:path>
              </a:pathLst>
            </a:custGeom>
            <a:ln w="19049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87785" y="5286374"/>
              <a:ext cx="1143000" cy="285750"/>
            </a:xfrm>
            <a:custGeom>
              <a:avLst/>
              <a:gdLst/>
              <a:ahLst/>
              <a:cxnLst/>
              <a:rect l="l" t="t" r="r" b="b"/>
              <a:pathLst>
                <a:path w="1143000" h="285750">
                  <a:moveTo>
                    <a:pt x="571499" y="142874"/>
                  </a:moveTo>
                  <a:lnTo>
                    <a:pt x="571499" y="147554"/>
                  </a:lnTo>
                  <a:lnTo>
                    <a:pt x="571041" y="152222"/>
                  </a:lnTo>
                  <a:lnTo>
                    <a:pt x="570124" y="156879"/>
                  </a:lnTo>
                  <a:lnTo>
                    <a:pt x="569206" y="161536"/>
                  </a:lnTo>
                  <a:lnTo>
                    <a:pt x="567835" y="166159"/>
                  </a:lnTo>
                  <a:lnTo>
                    <a:pt x="566009" y="170748"/>
                  </a:lnTo>
                  <a:lnTo>
                    <a:pt x="564183" y="175337"/>
                  </a:lnTo>
                  <a:lnTo>
                    <a:pt x="561912" y="179871"/>
                  </a:lnTo>
                  <a:lnTo>
                    <a:pt x="559195" y="184349"/>
                  </a:lnTo>
                  <a:lnTo>
                    <a:pt x="556478" y="188827"/>
                  </a:lnTo>
                  <a:lnTo>
                    <a:pt x="553329" y="193227"/>
                  </a:lnTo>
                  <a:lnTo>
                    <a:pt x="549748" y="197550"/>
                  </a:lnTo>
                  <a:lnTo>
                    <a:pt x="546166" y="201874"/>
                  </a:lnTo>
                  <a:lnTo>
                    <a:pt x="542170" y="206098"/>
                  </a:lnTo>
                  <a:lnTo>
                    <a:pt x="537758" y="210225"/>
                  </a:lnTo>
                  <a:lnTo>
                    <a:pt x="533347" y="214352"/>
                  </a:lnTo>
                  <a:lnTo>
                    <a:pt x="528541" y="218361"/>
                  </a:lnTo>
                  <a:lnTo>
                    <a:pt x="523342" y="222252"/>
                  </a:lnTo>
                  <a:lnTo>
                    <a:pt x="518142" y="226142"/>
                  </a:lnTo>
                  <a:lnTo>
                    <a:pt x="487805" y="243902"/>
                  </a:lnTo>
                  <a:lnTo>
                    <a:pt x="481188" y="247211"/>
                  </a:lnTo>
                  <a:lnTo>
                    <a:pt x="444504" y="261671"/>
                  </a:lnTo>
                  <a:lnTo>
                    <a:pt x="436722" y="264270"/>
                  </a:lnTo>
                  <a:lnTo>
                    <a:pt x="395101" y="274874"/>
                  </a:lnTo>
                  <a:lnTo>
                    <a:pt x="355181" y="281468"/>
                  </a:lnTo>
                  <a:lnTo>
                    <a:pt x="313758" y="285061"/>
                  </a:lnTo>
                  <a:lnTo>
                    <a:pt x="285749" y="285749"/>
                  </a:lnTo>
                  <a:lnTo>
                    <a:pt x="278735" y="285706"/>
                  </a:lnTo>
                  <a:lnTo>
                    <a:pt x="236899" y="283646"/>
                  </a:lnTo>
                  <a:lnTo>
                    <a:pt x="196113" y="278538"/>
                  </a:lnTo>
                  <a:lnTo>
                    <a:pt x="157275" y="270494"/>
                  </a:lnTo>
                  <a:lnTo>
                    <a:pt x="126995" y="261671"/>
                  </a:lnTo>
                  <a:lnTo>
                    <a:pt x="119214" y="259071"/>
                  </a:lnTo>
                  <a:lnTo>
                    <a:pt x="111706" y="256287"/>
                  </a:lnTo>
                  <a:lnTo>
                    <a:pt x="104472" y="253318"/>
                  </a:lnTo>
                  <a:lnTo>
                    <a:pt x="97237" y="250350"/>
                  </a:lnTo>
                  <a:lnTo>
                    <a:pt x="90311" y="247211"/>
                  </a:lnTo>
                  <a:lnTo>
                    <a:pt x="83694" y="243902"/>
                  </a:lnTo>
                  <a:lnTo>
                    <a:pt x="77076" y="240594"/>
                  </a:lnTo>
                  <a:lnTo>
                    <a:pt x="70799" y="237131"/>
                  </a:lnTo>
                  <a:lnTo>
                    <a:pt x="64862" y="233513"/>
                  </a:lnTo>
                  <a:lnTo>
                    <a:pt x="58925" y="229896"/>
                  </a:lnTo>
                  <a:lnTo>
                    <a:pt x="53356" y="226142"/>
                  </a:lnTo>
                  <a:lnTo>
                    <a:pt x="48157" y="222252"/>
                  </a:lnTo>
                  <a:lnTo>
                    <a:pt x="42958" y="218361"/>
                  </a:lnTo>
                  <a:lnTo>
                    <a:pt x="15020" y="188827"/>
                  </a:lnTo>
                  <a:lnTo>
                    <a:pt x="12304" y="184349"/>
                  </a:lnTo>
                  <a:lnTo>
                    <a:pt x="9587" y="179871"/>
                  </a:lnTo>
                  <a:lnTo>
                    <a:pt x="7316" y="175337"/>
                  </a:lnTo>
                  <a:lnTo>
                    <a:pt x="5490" y="170748"/>
                  </a:lnTo>
                  <a:lnTo>
                    <a:pt x="3664" y="166159"/>
                  </a:lnTo>
                  <a:lnTo>
                    <a:pt x="0" y="142874"/>
                  </a:lnTo>
                  <a:lnTo>
                    <a:pt x="0" y="138195"/>
                  </a:lnTo>
                  <a:lnTo>
                    <a:pt x="12304" y="101400"/>
                  </a:lnTo>
                  <a:lnTo>
                    <a:pt x="33740" y="75524"/>
                  </a:lnTo>
                  <a:lnTo>
                    <a:pt x="38152" y="71397"/>
                  </a:lnTo>
                  <a:lnTo>
                    <a:pt x="70799" y="48618"/>
                  </a:lnTo>
                  <a:lnTo>
                    <a:pt x="111706" y="29462"/>
                  </a:lnTo>
                  <a:lnTo>
                    <a:pt x="151048" y="16870"/>
                  </a:lnTo>
                  <a:lnTo>
                    <a:pt x="189483" y="8351"/>
                  </a:lnTo>
                  <a:lnTo>
                    <a:pt x="230002" y="2745"/>
                  </a:lnTo>
                  <a:lnTo>
                    <a:pt x="271728" y="172"/>
                  </a:lnTo>
                  <a:lnTo>
                    <a:pt x="285749" y="0"/>
                  </a:lnTo>
                  <a:lnTo>
                    <a:pt x="292764" y="43"/>
                  </a:lnTo>
                  <a:lnTo>
                    <a:pt x="334600" y="2103"/>
                  </a:lnTo>
                  <a:lnTo>
                    <a:pt x="375386" y="7211"/>
                  </a:lnTo>
                  <a:lnTo>
                    <a:pt x="414224" y="15255"/>
                  </a:lnTo>
                  <a:lnTo>
                    <a:pt x="452285" y="26678"/>
                  </a:lnTo>
                  <a:lnTo>
                    <a:pt x="487805" y="41847"/>
                  </a:lnTo>
                  <a:lnTo>
                    <a:pt x="523342" y="63497"/>
                  </a:lnTo>
                  <a:lnTo>
                    <a:pt x="537758" y="75524"/>
                  </a:lnTo>
                  <a:lnTo>
                    <a:pt x="542170" y="79650"/>
                  </a:lnTo>
                  <a:lnTo>
                    <a:pt x="546166" y="83875"/>
                  </a:lnTo>
                  <a:lnTo>
                    <a:pt x="549748" y="88199"/>
                  </a:lnTo>
                  <a:lnTo>
                    <a:pt x="553329" y="92522"/>
                  </a:lnTo>
                  <a:lnTo>
                    <a:pt x="556478" y="96922"/>
                  </a:lnTo>
                  <a:lnTo>
                    <a:pt x="559195" y="101400"/>
                  </a:lnTo>
                  <a:lnTo>
                    <a:pt x="561912" y="105878"/>
                  </a:lnTo>
                  <a:lnTo>
                    <a:pt x="564183" y="110412"/>
                  </a:lnTo>
                  <a:lnTo>
                    <a:pt x="566009" y="115001"/>
                  </a:lnTo>
                  <a:lnTo>
                    <a:pt x="567835" y="119590"/>
                  </a:lnTo>
                  <a:lnTo>
                    <a:pt x="569206" y="124213"/>
                  </a:lnTo>
                  <a:lnTo>
                    <a:pt x="570124" y="128870"/>
                  </a:lnTo>
                  <a:lnTo>
                    <a:pt x="571041" y="133527"/>
                  </a:lnTo>
                  <a:lnTo>
                    <a:pt x="571499" y="138195"/>
                  </a:lnTo>
                  <a:lnTo>
                    <a:pt x="571499" y="142874"/>
                  </a:lnTo>
                  <a:close/>
                </a:path>
                <a:path w="1143000" h="285750">
                  <a:moveTo>
                    <a:pt x="1142999" y="142874"/>
                  </a:moveTo>
                  <a:lnTo>
                    <a:pt x="1143000" y="147554"/>
                  </a:lnTo>
                  <a:lnTo>
                    <a:pt x="1142541" y="152222"/>
                  </a:lnTo>
                  <a:lnTo>
                    <a:pt x="1141623" y="156879"/>
                  </a:lnTo>
                  <a:lnTo>
                    <a:pt x="1140706" y="161536"/>
                  </a:lnTo>
                  <a:lnTo>
                    <a:pt x="1139335" y="166159"/>
                  </a:lnTo>
                  <a:lnTo>
                    <a:pt x="1137509" y="170748"/>
                  </a:lnTo>
                  <a:lnTo>
                    <a:pt x="1135683" y="175337"/>
                  </a:lnTo>
                  <a:lnTo>
                    <a:pt x="1121248" y="197550"/>
                  </a:lnTo>
                  <a:lnTo>
                    <a:pt x="1117667" y="201874"/>
                  </a:lnTo>
                  <a:lnTo>
                    <a:pt x="1094842" y="222252"/>
                  </a:lnTo>
                  <a:lnTo>
                    <a:pt x="1089642" y="226142"/>
                  </a:lnTo>
                  <a:lnTo>
                    <a:pt x="1084074" y="229896"/>
                  </a:lnTo>
                  <a:lnTo>
                    <a:pt x="1078137" y="233513"/>
                  </a:lnTo>
                  <a:lnTo>
                    <a:pt x="1072200" y="237131"/>
                  </a:lnTo>
                  <a:lnTo>
                    <a:pt x="1065923" y="240594"/>
                  </a:lnTo>
                  <a:lnTo>
                    <a:pt x="1059305" y="243902"/>
                  </a:lnTo>
                  <a:lnTo>
                    <a:pt x="1052688" y="247211"/>
                  </a:lnTo>
                  <a:lnTo>
                    <a:pt x="1016004" y="261671"/>
                  </a:lnTo>
                  <a:lnTo>
                    <a:pt x="1008222" y="264270"/>
                  </a:lnTo>
                  <a:lnTo>
                    <a:pt x="966601" y="274874"/>
                  </a:lnTo>
                  <a:lnTo>
                    <a:pt x="926681" y="281468"/>
                  </a:lnTo>
                  <a:lnTo>
                    <a:pt x="885258" y="285061"/>
                  </a:lnTo>
                  <a:lnTo>
                    <a:pt x="857249" y="285749"/>
                  </a:lnTo>
                  <a:lnTo>
                    <a:pt x="850235" y="285706"/>
                  </a:lnTo>
                  <a:lnTo>
                    <a:pt x="808399" y="283646"/>
                  </a:lnTo>
                  <a:lnTo>
                    <a:pt x="767613" y="278538"/>
                  </a:lnTo>
                  <a:lnTo>
                    <a:pt x="728775" y="270494"/>
                  </a:lnTo>
                  <a:lnTo>
                    <a:pt x="698495" y="261671"/>
                  </a:lnTo>
                  <a:lnTo>
                    <a:pt x="690714" y="259071"/>
                  </a:lnTo>
                  <a:lnTo>
                    <a:pt x="683206" y="256287"/>
                  </a:lnTo>
                  <a:lnTo>
                    <a:pt x="675972" y="253318"/>
                  </a:lnTo>
                  <a:lnTo>
                    <a:pt x="668737" y="250350"/>
                  </a:lnTo>
                  <a:lnTo>
                    <a:pt x="630425" y="229896"/>
                  </a:lnTo>
                  <a:lnTo>
                    <a:pt x="596832" y="201874"/>
                  </a:lnTo>
                  <a:lnTo>
                    <a:pt x="575164" y="166159"/>
                  </a:lnTo>
                  <a:lnTo>
                    <a:pt x="572875" y="156879"/>
                  </a:lnTo>
                  <a:lnTo>
                    <a:pt x="571958" y="152222"/>
                  </a:lnTo>
                  <a:lnTo>
                    <a:pt x="571499" y="147554"/>
                  </a:lnTo>
                  <a:lnTo>
                    <a:pt x="571499" y="142874"/>
                  </a:lnTo>
                  <a:lnTo>
                    <a:pt x="571499" y="138195"/>
                  </a:lnTo>
                  <a:lnTo>
                    <a:pt x="583804" y="101400"/>
                  </a:lnTo>
                  <a:lnTo>
                    <a:pt x="586520" y="96922"/>
                  </a:lnTo>
                  <a:lnTo>
                    <a:pt x="605240" y="75524"/>
                  </a:lnTo>
                  <a:lnTo>
                    <a:pt x="609652" y="71397"/>
                  </a:lnTo>
                  <a:lnTo>
                    <a:pt x="642299" y="48618"/>
                  </a:lnTo>
                  <a:lnTo>
                    <a:pt x="675972" y="32431"/>
                  </a:lnTo>
                  <a:lnTo>
                    <a:pt x="683206" y="29462"/>
                  </a:lnTo>
                  <a:lnTo>
                    <a:pt x="722548" y="16870"/>
                  </a:lnTo>
                  <a:lnTo>
                    <a:pt x="760983" y="8351"/>
                  </a:lnTo>
                  <a:lnTo>
                    <a:pt x="801502" y="2745"/>
                  </a:lnTo>
                  <a:lnTo>
                    <a:pt x="843228" y="172"/>
                  </a:lnTo>
                  <a:lnTo>
                    <a:pt x="857249" y="0"/>
                  </a:lnTo>
                  <a:lnTo>
                    <a:pt x="864264" y="43"/>
                  </a:lnTo>
                  <a:lnTo>
                    <a:pt x="906100" y="2103"/>
                  </a:lnTo>
                  <a:lnTo>
                    <a:pt x="946886" y="7211"/>
                  </a:lnTo>
                  <a:lnTo>
                    <a:pt x="985724" y="15255"/>
                  </a:lnTo>
                  <a:lnTo>
                    <a:pt x="1023785" y="26678"/>
                  </a:lnTo>
                  <a:lnTo>
                    <a:pt x="1059305" y="41847"/>
                  </a:lnTo>
                  <a:lnTo>
                    <a:pt x="1065923" y="45155"/>
                  </a:lnTo>
                  <a:lnTo>
                    <a:pt x="1072200" y="48618"/>
                  </a:lnTo>
                  <a:lnTo>
                    <a:pt x="1078137" y="52236"/>
                  </a:lnTo>
                  <a:lnTo>
                    <a:pt x="1084074" y="55853"/>
                  </a:lnTo>
                  <a:lnTo>
                    <a:pt x="1089642" y="59607"/>
                  </a:lnTo>
                  <a:lnTo>
                    <a:pt x="1094842" y="63497"/>
                  </a:lnTo>
                  <a:lnTo>
                    <a:pt x="1100041" y="67388"/>
                  </a:lnTo>
                  <a:lnTo>
                    <a:pt x="1121248" y="88199"/>
                  </a:lnTo>
                  <a:lnTo>
                    <a:pt x="1124829" y="92522"/>
                  </a:lnTo>
                  <a:lnTo>
                    <a:pt x="1137509" y="115001"/>
                  </a:lnTo>
                  <a:lnTo>
                    <a:pt x="1139335" y="119590"/>
                  </a:lnTo>
                  <a:lnTo>
                    <a:pt x="1140706" y="124213"/>
                  </a:lnTo>
                  <a:lnTo>
                    <a:pt x="1141623" y="128870"/>
                  </a:lnTo>
                  <a:lnTo>
                    <a:pt x="1142541" y="133527"/>
                  </a:lnTo>
                  <a:lnTo>
                    <a:pt x="1143000" y="138195"/>
                  </a:lnTo>
                  <a:lnTo>
                    <a:pt x="1142999" y="142874"/>
                  </a:lnTo>
                  <a:close/>
                </a:path>
              </a:pathLst>
            </a:custGeom>
            <a:ln w="952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73535" y="5238749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47624"/>
                  </a:moveTo>
                  <a:lnTo>
                    <a:pt x="0" y="0"/>
                  </a:lnTo>
                </a:path>
                <a:path h="381000">
                  <a:moveTo>
                    <a:pt x="0" y="333374"/>
                  </a:moveTo>
                  <a:lnTo>
                    <a:pt x="0" y="380999"/>
                  </a:lnTo>
                </a:path>
              </a:pathLst>
            </a:custGeom>
            <a:ln w="9524">
              <a:solidFill>
                <a:srgbClr val="006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58496" y="4940616"/>
            <a:ext cx="137160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>
              <a:lnSpc>
                <a:spcPts val="885"/>
              </a:lnSpc>
              <a:spcBef>
                <a:spcPts val="95"/>
              </a:spcBef>
            </a:pPr>
            <a:r>
              <a:rPr sz="850" spc="-110" dirty="0">
                <a:solidFill>
                  <a:srgbClr val="0066CC"/>
                </a:solidFill>
                <a:latin typeface="SimSun"/>
                <a:cs typeface="SimSun"/>
              </a:rPr>
              <a:t>レンズ周辺</a:t>
            </a:r>
            <a:endParaRPr sz="850" dirty="0">
              <a:latin typeface="SimSun"/>
              <a:cs typeface="SimSun"/>
            </a:endParaRPr>
          </a:p>
          <a:p>
            <a:pPr marL="354330">
              <a:lnSpc>
                <a:spcPts val="775"/>
              </a:lnSpc>
            </a:pPr>
            <a:r>
              <a:rPr sz="750" dirty="0">
                <a:solidFill>
                  <a:srgbClr val="0066CC"/>
                </a:solidFill>
                <a:latin typeface="DejaVu Sans"/>
                <a:cs typeface="DejaVu Sans"/>
              </a:rPr>
              <a:t>0.5mm</a:t>
            </a:r>
            <a:r>
              <a:rPr sz="850" spc="-105" dirty="0">
                <a:solidFill>
                  <a:srgbClr val="0066CC"/>
                </a:solidFill>
                <a:latin typeface="SimSun"/>
                <a:cs typeface="SimSun"/>
              </a:rPr>
              <a:t>段差ガスケット</a:t>
            </a:r>
            <a:endParaRPr sz="850" dirty="0">
              <a:latin typeface="SimSun"/>
              <a:cs typeface="SimSun"/>
            </a:endParaRPr>
          </a:p>
          <a:p>
            <a:pPr marL="12700">
              <a:lnSpc>
                <a:spcPts val="670"/>
              </a:lnSpc>
              <a:tabLst>
                <a:tab pos="583565" algn="l"/>
              </a:tabLst>
            </a:pPr>
            <a:r>
              <a:rPr sz="650" spc="-60" dirty="0">
                <a:latin typeface="SimSun"/>
                <a:cs typeface="SimSun"/>
              </a:rPr>
              <a:t>左レ</a:t>
            </a:r>
            <a:r>
              <a:rPr sz="650" spc="-75" dirty="0">
                <a:latin typeface="SimSun"/>
                <a:cs typeface="SimSun"/>
              </a:rPr>
              <a:t>ン</a:t>
            </a:r>
            <a:r>
              <a:rPr sz="650" spc="-50" dirty="0">
                <a:latin typeface="SimSun"/>
                <a:cs typeface="SimSun"/>
              </a:rPr>
              <a:t>ズ</a:t>
            </a:r>
            <a:r>
              <a:rPr sz="650" dirty="0">
                <a:latin typeface="SimSun"/>
                <a:cs typeface="SimSun"/>
              </a:rPr>
              <a:t>	</a:t>
            </a:r>
            <a:r>
              <a:rPr sz="650" spc="-60" dirty="0">
                <a:latin typeface="SimSun"/>
                <a:cs typeface="SimSun"/>
              </a:rPr>
              <a:t>右レ</a:t>
            </a:r>
            <a:r>
              <a:rPr sz="650" spc="-75" dirty="0">
                <a:latin typeface="SimSun"/>
                <a:cs typeface="SimSun"/>
              </a:rPr>
              <a:t>ン</a:t>
            </a:r>
            <a:r>
              <a:rPr sz="650" spc="-50" dirty="0">
                <a:latin typeface="SimSun"/>
                <a:cs typeface="SimSun"/>
              </a:rPr>
              <a:t>ズ</a:t>
            </a:r>
            <a:endParaRPr sz="650" dirty="0">
              <a:latin typeface="SimSun"/>
              <a:cs typeface="SimSu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27785" y="4596980"/>
            <a:ext cx="8255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0" dirty="0">
                <a:latin typeface="SimSun"/>
                <a:cs typeface="SimSun"/>
              </a:rPr>
              <a:t>ヒンジ部詳細</a:t>
            </a:r>
            <a:endParaRPr sz="1200">
              <a:latin typeface="SimSun"/>
              <a:cs typeface="SimSu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445272" y="5233987"/>
            <a:ext cx="390525" cy="390525"/>
            <a:chOff x="4445272" y="5233987"/>
            <a:chExt cx="390525" cy="390525"/>
          </a:xfrm>
        </p:grpSpPr>
        <p:sp>
          <p:nvSpPr>
            <p:cNvPr id="30" name="object 30"/>
            <p:cNvSpPr/>
            <p:nvPr/>
          </p:nvSpPr>
          <p:spPr>
            <a:xfrm>
              <a:off x="4450034" y="52387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0999" y="190499"/>
                  </a:moveTo>
                  <a:lnTo>
                    <a:pt x="375289" y="236798"/>
                  </a:lnTo>
                  <a:lnTo>
                    <a:pt x="358507" y="280302"/>
                  </a:lnTo>
                  <a:lnTo>
                    <a:pt x="331659" y="318424"/>
                  </a:lnTo>
                  <a:lnTo>
                    <a:pt x="296335" y="348894"/>
                  </a:lnTo>
                  <a:lnTo>
                    <a:pt x="254667" y="369869"/>
                  </a:lnTo>
                  <a:lnTo>
                    <a:pt x="209172" y="380084"/>
                  </a:lnTo>
                  <a:lnTo>
                    <a:pt x="190499" y="380999"/>
                  </a:lnTo>
                  <a:lnTo>
                    <a:pt x="181141" y="380771"/>
                  </a:lnTo>
                  <a:lnTo>
                    <a:pt x="135200" y="372799"/>
                  </a:lnTo>
                  <a:lnTo>
                    <a:pt x="92572" y="353904"/>
                  </a:lnTo>
                  <a:lnTo>
                    <a:pt x="55796" y="325203"/>
                  </a:lnTo>
                  <a:lnTo>
                    <a:pt x="27095" y="288427"/>
                  </a:lnTo>
                  <a:lnTo>
                    <a:pt x="8200" y="245799"/>
                  </a:lnTo>
                  <a:lnTo>
                    <a:pt x="228" y="199858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200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4" y="92572"/>
                  </a:lnTo>
                  <a:lnTo>
                    <a:pt x="372799" y="135200"/>
                  </a:lnTo>
                  <a:lnTo>
                    <a:pt x="380771" y="181141"/>
                  </a:lnTo>
                  <a:lnTo>
                    <a:pt x="380999" y="190499"/>
                  </a:lnTo>
                  <a:close/>
                </a:path>
              </a:pathLst>
            </a:custGeom>
            <a:ln w="952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3384" y="5372099"/>
              <a:ext cx="114300" cy="11429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450034" y="5429249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0" y="0"/>
                  </a:moveTo>
                  <a:lnTo>
                    <a:pt x="380999" y="0"/>
                  </a:lnTo>
                </a:path>
              </a:pathLst>
            </a:custGeom>
            <a:ln w="9524">
              <a:solidFill>
                <a:srgbClr val="333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640534" y="5257799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449"/>
                  </a:lnTo>
                </a:path>
              </a:pathLst>
            </a:custGeom>
            <a:ln w="9524">
              <a:solidFill>
                <a:srgbClr val="333333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293716" y="5594667"/>
            <a:ext cx="693420" cy="250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885"/>
              </a:lnSpc>
              <a:spcBef>
                <a:spcPts val="95"/>
              </a:spcBef>
            </a:pPr>
            <a:r>
              <a:rPr sz="850" spc="-110" dirty="0">
                <a:solidFill>
                  <a:srgbClr val="0066CC"/>
                </a:solidFill>
                <a:latin typeface="SimSun"/>
                <a:cs typeface="SimSun"/>
              </a:rPr>
              <a:t>チタン</a:t>
            </a:r>
            <a:r>
              <a:rPr sz="750" dirty="0">
                <a:solidFill>
                  <a:srgbClr val="0066CC"/>
                </a:solidFill>
                <a:latin typeface="DejaVu Sans"/>
                <a:cs typeface="DejaVu Sans"/>
              </a:rPr>
              <a:t>β</a:t>
            </a:r>
            <a:r>
              <a:rPr sz="850" spc="-110" dirty="0">
                <a:solidFill>
                  <a:srgbClr val="0066CC"/>
                </a:solidFill>
                <a:latin typeface="SimSun"/>
                <a:cs typeface="SimSun"/>
              </a:rPr>
              <a:t>合</a:t>
            </a:r>
            <a:r>
              <a:rPr sz="850" spc="-50" dirty="0">
                <a:solidFill>
                  <a:srgbClr val="0066CC"/>
                </a:solidFill>
                <a:latin typeface="Meiryo"/>
                <a:cs typeface="Meiryo"/>
              </a:rPr>
              <a:t>⾦</a:t>
            </a:r>
            <a:endParaRPr sz="850">
              <a:latin typeface="Meiryo"/>
              <a:cs typeface="Meiryo"/>
            </a:endParaRPr>
          </a:p>
          <a:p>
            <a:pPr algn="ctr">
              <a:lnSpc>
                <a:spcPts val="885"/>
              </a:lnSpc>
            </a:pPr>
            <a:r>
              <a:rPr sz="750" dirty="0">
                <a:solidFill>
                  <a:srgbClr val="0066CC"/>
                </a:solidFill>
                <a:latin typeface="DejaVu Sans"/>
                <a:cs typeface="DejaVu Sans"/>
              </a:rPr>
              <a:t>±0.02mm</a:t>
            </a:r>
            <a:r>
              <a:rPr sz="850" spc="-80" dirty="0">
                <a:solidFill>
                  <a:srgbClr val="0066CC"/>
                </a:solidFill>
                <a:latin typeface="SimSun"/>
                <a:cs typeface="SimSun"/>
              </a:rPr>
              <a:t>公差</a:t>
            </a:r>
            <a:endParaRPr sz="850">
              <a:latin typeface="SimSun"/>
              <a:cs typeface="SimSu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4748" y="1371599"/>
            <a:ext cx="4210050" cy="579119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744370" y="1569211"/>
            <a:ext cx="17399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10" dirty="0">
                <a:solidFill>
                  <a:srgbClr val="374050"/>
                </a:solidFill>
                <a:latin typeface="SimSun"/>
                <a:cs typeface="SimSun"/>
              </a:rPr>
              <a:t>主要</a:t>
            </a:r>
            <a:r>
              <a:rPr sz="1700" spc="-210" dirty="0">
                <a:solidFill>
                  <a:srgbClr val="374050"/>
                </a:solidFill>
                <a:latin typeface="Meiryo"/>
                <a:cs typeface="Meiryo"/>
              </a:rPr>
              <a:t>⼨</a:t>
            </a:r>
            <a:r>
              <a:rPr sz="1700" spc="-210" dirty="0">
                <a:solidFill>
                  <a:srgbClr val="374050"/>
                </a:solidFill>
                <a:latin typeface="SimSun"/>
                <a:cs typeface="SimSun"/>
              </a:rPr>
              <a:t>法</a:t>
            </a:r>
            <a:r>
              <a:rPr sz="1700" spc="-210" dirty="0">
                <a:solidFill>
                  <a:srgbClr val="374050"/>
                </a:solidFill>
                <a:latin typeface="PMingLiU"/>
                <a:cs typeface="PMingLiU"/>
              </a:rPr>
              <a:t>‧</a:t>
            </a:r>
            <a:r>
              <a:rPr sz="1700" spc="-190" dirty="0">
                <a:solidFill>
                  <a:srgbClr val="374050"/>
                </a:solidFill>
                <a:latin typeface="SimSun"/>
                <a:cs typeface="SimSun"/>
              </a:rPr>
              <a:t>公差仕様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353970" y="1952526"/>
            <a:ext cx="1781175" cy="9004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550" spc="-210" dirty="0">
                <a:solidFill>
                  <a:srgbClr val="374050"/>
                </a:solidFill>
                <a:latin typeface="PMingLiU"/>
                <a:cs typeface="PMingLiU"/>
              </a:rPr>
              <a:t>ブリッジ</a:t>
            </a:r>
            <a:r>
              <a:rPr sz="1550" spc="-50" dirty="0">
                <a:solidFill>
                  <a:srgbClr val="374050"/>
                </a:solidFill>
                <a:latin typeface="SimSun"/>
                <a:cs typeface="SimSun"/>
              </a:rPr>
              <a:t>幅</a:t>
            </a:r>
            <a:endParaRPr sz="15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2700" b="1" baseline="-4629" dirty="0">
                <a:solidFill>
                  <a:srgbClr val="2562EB"/>
                </a:solidFill>
                <a:latin typeface="DejaVu Sans"/>
                <a:cs typeface="DejaVu Sans"/>
              </a:rPr>
              <a:t>16 mm</a:t>
            </a:r>
            <a:r>
              <a:rPr sz="2700" b="1" spc="-44" baseline="-4629" dirty="0">
                <a:solidFill>
                  <a:srgbClr val="2562EB"/>
                </a:solidFill>
                <a:latin typeface="DejaVu Sans"/>
                <a:cs typeface="DejaVu Sans"/>
              </a:rPr>
              <a:t> </a:t>
            </a:r>
            <a:r>
              <a:rPr sz="1350" dirty="0">
                <a:solidFill>
                  <a:srgbClr val="6A7280"/>
                </a:solidFill>
                <a:latin typeface="DejaVu Sans"/>
                <a:cs typeface="DejaVu Sans"/>
              </a:rPr>
              <a:t>±0.1 </a:t>
            </a:r>
            <a:r>
              <a:rPr sz="1350" spc="-25" dirty="0">
                <a:solidFill>
                  <a:srgbClr val="6A7280"/>
                </a:solidFill>
                <a:latin typeface="DejaVu Sans"/>
                <a:cs typeface="DejaVu Sans"/>
              </a:rPr>
              <a:t>mm</a:t>
            </a:r>
            <a:endParaRPr sz="13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⿐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幅に合わせた精密設計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53970" y="3029318"/>
            <a:ext cx="1552030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PD</a:t>
            </a:r>
            <a:r>
              <a:rPr sz="1350" b="1" spc="10" dirty="0">
                <a:solidFill>
                  <a:srgbClr val="374050"/>
                </a:solidFill>
                <a:latin typeface="DejaVu Sans"/>
                <a:cs typeface="DejaVu Sans"/>
              </a:rPr>
              <a:t> (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瞳孔間距離</a:t>
            </a:r>
            <a:r>
              <a:rPr sz="1350" b="1" spc="-50" dirty="0">
                <a:solidFill>
                  <a:srgbClr val="374050"/>
                </a:solidFill>
                <a:latin typeface="DejaVu Sans"/>
                <a:cs typeface="DejaVu Sans"/>
              </a:rPr>
              <a:t>)</a:t>
            </a:r>
            <a:endParaRPr sz="1350" dirty="0">
              <a:latin typeface="DejaVu Sans"/>
              <a:cs typeface="DejaVu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53970" y="3199958"/>
            <a:ext cx="1781175" cy="68199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700" b="1" baseline="-4629" dirty="0">
                <a:solidFill>
                  <a:srgbClr val="2562EB"/>
                </a:solidFill>
                <a:latin typeface="DejaVu Sans"/>
                <a:cs typeface="DejaVu Sans"/>
              </a:rPr>
              <a:t>63 mm</a:t>
            </a:r>
            <a:r>
              <a:rPr sz="2700" b="1" spc="-44" baseline="-4629" dirty="0">
                <a:solidFill>
                  <a:srgbClr val="2562EB"/>
                </a:solidFill>
                <a:latin typeface="DejaVu Sans"/>
                <a:cs typeface="DejaVu Sans"/>
              </a:rPr>
              <a:t> </a:t>
            </a:r>
            <a:r>
              <a:rPr sz="1350" dirty="0">
                <a:solidFill>
                  <a:srgbClr val="6A7280"/>
                </a:solidFill>
                <a:latin typeface="DejaVu Sans"/>
                <a:cs typeface="DejaVu Sans"/>
              </a:rPr>
              <a:t>±0.5 </a:t>
            </a:r>
            <a:r>
              <a:rPr sz="1350" spc="-25" dirty="0">
                <a:solidFill>
                  <a:srgbClr val="6A7280"/>
                </a:solidFill>
                <a:latin typeface="DejaVu Sans"/>
                <a:cs typeface="DejaVu Sans"/>
              </a:rPr>
              <a:t>mm</a:t>
            </a:r>
            <a:endParaRPr sz="13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平均的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⽇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本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⼈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成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⼈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サイズ対応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53970" y="3993552"/>
            <a:ext cx="1225550" cy="91694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550" spc="-210" dirty="0">
                <a:solidFill>
                  <a:srgbClr val="374050"/>
                </a:solidFill>
                <a:latin typeface="PMingLiU"/>
                <a:cs typeface="PMingLiU"/>
              </a:rPr>
              <a:t>ネジ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締結</a:t>
            </a:r>
            <a:r>
              <a:rPr sz="1550" spc="-195" dirty="0">
                <a:solidFill>
                  <a:srgbClr val="374050"/>
                </a:solidFill>
                <a:latin typeface="PMingLiU"/>
                <a:cs typeface="PMingLiU"/>
              </a:rPr>
              <a:t>トルク</a:t>
            </a:r>
            <a:endParaRPr sz="15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800" b="1" dirty="0">
                <a:solidFill>
                  <a:srgbClr val="2562EB"/>
                </a:solidFill>
                <a:latin typeface="DejaVu Sans"/>
                <a:cs typeface="DejaVu Sans"/>
              </a:rPr>
              <a:t>0.05 </a:t>
            </a:r>
            <a:r>
              <a:rPr sz="1800" b="1" spc="-25" dirty="0">
                <a:solidFill>
                  <a:srgbClr val="2562EB"/>
                </a:solidFill>
                <a:latin typeface="DejaVu Sans"/>
                <a:cs typeface="DejaVu Sans"/>
              </a:rPr>
              <a:t>N·m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M1.4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ヒンジ接続部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53970" y="5086718"/>
            <a:ext cx="122555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防滴</a:t>
            </a:r>
            <a:r>
              <a:rPr sz="1550" spc="-200" dirty="0">
                <a:solidFill>
                  <a:srgbClr val="374050"/>
                </a:solidFill>
                <a:latin typeface="PMingLiU"/>
                <a:cs typeface="PMingLiU"/>
              </a:rPr>
              <a:t>ガスケット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53970" y="5305308"/>
            <a:ext cx="1981200" cy="6337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800" b="1" dirty="0">
                <a:solidFill>
                  <a:srgbClr val="2562EB"/>
                </a:solidFill>
                <a:latin typeface="DejaVu Sans"/>
                <a:cs typeface="DejaVu Sans"/>
              </a:rPr>
              <a:t>0.5 mm</a:t>
            </a:r>
            <a:r>
              <a:rPr sz="1800" b="1" spc="-30" dirty="0">
                <a:solidFill>
                  <a:srgbClr val="2562EB"/>
                </a:solidFill>
                <a:latin typeface="DejaVu Sans"/>
                <a:cs typeface="DejaVu Sans"/>
              </a:rPr>
              <a:t> </a:t>
            </a:r>
            <a:r>
              <a:rPr sz="2250" spc="-150" baseline="5555" dirty="0">
                <a:solidFill>
                  <a:srgbClr val="6A7280"/>
                </a:solidFill>
                <a:latin typeface="SimSun"/>
                <a:cs typeface="SimSun"/>
              </a:rPr>
              <a:t>段差</a:t>
            </a:r>
            <a:endParaRPr sz="2250" baseline="5555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シリコン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O-</a:t>
            </a:r>
            <a:r>
              <a:rPr sz="1150" spc="-120" dirty="0">
                <a:solidFill>
                  <a:srgbClr val="4A5462"/>
                </a:solidFill>
                <a:latin typeface="SimSun"/>
                <a:cs typeface="SimSun"/>
              </a:rPr>
              <a:t>リング構造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IP54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適合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53970" y="6007632"/>
            <a:ext cx="1356360" cy="922019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550" spc="-175" dirty="0">
                <a:solidFill>
                  <a:srgbClr val="374050"/>
                </a:solidFill>
                <a:latin typeface="SimSun"/>
                <a:cs typeface="SimSun"/>
              </a:rPr>
              <a:t>規格準拠</a:t>
            </a:r>
            <a:endParaRPr sz="15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350" b="1" dirty="0">
                <a:solidFill>
                  <a:srgbClr val="2562EB"/>
                </a:solidFill>
                <a:latin typeface="DejaVu Sans"/>
                <a:cs typeface="DejaVu Sans"/>
              </a:rPr>
              <a:t>IPC-</a:t>
            </a:r>
            <a:r>
              <a:rPr sz="1350" b="1" spc="-10" dirty="0">
                <a:solidFill>
                  <a:srgbClr val="2562EB"/>
                </a:solidFill>
                <a:latin typeface="DejaVu Sans"/>
                <a:cs typeface="DejaVu Sans"/>
              </a:rPr>
              <a:t>7351B</a:t>
            </a:r>
            <a:endParaRPr sz="13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50" spc="-114" dirty="0">
                <a:solidFill>
                  <a:srgbClr val="4A5462"/>
                </a:solidFill>
                <a:latin typeface="SimSun"/>
                <a:cs typeface="SimSun"/>
              </a:rPr>
              <a:t>クリアランス基準適</a:t>
            </a:r>
            <a:r>
              <a:rPr sz="1150" spc="-50" dirty="0">
                <a:solidFill>
                  <a:srgbClr val="4A5462"/>
                </a:solidFill>
                <a:latin typeface="Meiryo"/>
                <a:cs typeface="Meiryo"/>
              </a:rPr>
              <a:t>⽤</a:t>
            </a:r>
            <a:endParaRPr sz="1150">
              <a:latin typeface="Meiryo"/>
              <a:cs typeface="Meiryo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7619999"/>
            <a:ext cx="12192000" cy="495300"/>
          </a:xfrm>
          <a:custGeom>
            <a:avLst/>
            <a:gdLst/>
            <a:ahLst/>
            <a:cxnLst/>
            <a:rect l="l" t="t" r="r" b="b"/>
            <a:pathLst>
              <a:path w="12192000" h="495300">
                <a:moveTo>
                  <a:pt x="12191999" y="495299"/>
                </a:moveTo>
                <a:lnTo>
                  <a:pt x="0" y="4952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495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1337676" y="7778796"/>
            <a:ext cx="410209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13/25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4500" y="7785226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934200"/>
            <a:chOff x="0" y="0"/>
            <a:chExt cx="12192000" cy="693420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6019800"/>
            </a:xfrm>
            <a:custGeom>
              <a:avLst/>
              <a:gdLst/>
              <a:ahLst/>
              <a:cxnLst/>
              <a:rect l="l" t="t" r="r" b="b"/>
              <a:pathLst>
                <a:path w="12192000" h="6019800">
                  <a:moveTo>
                    <a:pt x="0" y="6019799"/>
                  </a:moveTo>
                  <a:lnTo>
                    <a:pt x="12191999" y="60197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60197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287147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30" dirty="0">
                <a:latin typeface="BIZ UDPGothic"/>
                <a:cs typeface="BIZ UDPGothic"/>
              </a:rPr>
              <a:t>シミュレーション結果</a:t>
            </a:r>
          </a:p>
        </p:txBody>
      </p:sp>
      <p:sp>
        <p:nvSpPr>
          <p:cNvPr id="7" name="object 7"/>
          <p:cNvSpPr/>
          <p:nvPr/>
        </p:nvSpPr>
        <p:spPr>
          <a:xfrm>
            <a:off x="457199" y="1371599"/>
            <a:ext cx="5334000" cy="5105400"/>
          </a:xfrm>
          <a:custGeom>
            <a:avLst/>
            <a:gdLst/>
            <a:ahLst/>
            <a:cxnLst/>
            <a:rect l="l" t="t" r="r" b="b"/>
            <a:pathLst>
              <a:path w="5334000" h="5105400">
                <a:moveTo>
                  <a:pt x="5262802" y="5105399"/>
                </a:moveTo>
                <a:lnTo>
                  <a:pt x="71196" y="5105399"/>
                </a:lnTo>
                <a:lnTo>
                  <a:pt x="66241" y="5104911"/>
                </a:lnTo>
                <a:lnTo>
                  <a:pt x="29705" y="5089777"/>
                </a:lnTo>
                <a:lnTo>
                  <a:pt x="3885" y="5053737"/>
                </a:lnTo>
                <a:lnTo>
                  <a:pt x="0" y="5034202"/>
                </a:lnTo>
                <a:lnTo>
                  <a:pt x="0" y="50291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262802" y="0"/>
                </a:lnTo>
                <a:lnTo>
                  <a:pt x="5304293" y="15621"/>
                </a:lnTo>
                <a:lnTo>
                  <a:pt x="5330112" y="51661"/>
                </a:lnTo>
                <a:lnTo>
                  <a:pt x="5333999" y="71196"/>
                </a:lnTo>
                <a:lnTo>
                  <a:pt x="5333999" y="5034202"/>
                </a:lnTo>
                <a:lnTo>
                  <a:pt x="5318377" y="5075694"/>
                </a:lnTo>
                <a:lnTo>
                  <a:pt x="5282337" y="5101513"/>
                </a:lnTo>
                <a:lnTo>
                  <a:pt x="5267757" y="5104911"/>
                </a:lnTo>
                <a:lnTo>
                  <a:pt x="5262802" y="510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76970" y="1569211"/>
            <a:ext cx="249428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20" dirty="0">
                <a:solidFill>
                  <a:srgbClr val="374050"/>
                </a:solidFill>
                <a:latin typeface="SimSun"/>
                <a:cs typeface="SimSun"/>
              </a:rPr>
              <a:t>テストシミュレーション分析</a:t>
            </a:r>
            <a:endParaRPr sz="1700">
              <a:latin typeface="SimSun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5800" y="2095499"/>
            <a:ext cx="4876800" cy="3133725"/>
            <a:chOff x="685800" y="2095499"/>
            <a:chExt cx="4876800" cy="313372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095499"/>
              <a:ext cx="4876799" cy="27431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0299" y="5114924"/>
              <a:ext cx="114300" cy="1142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544316" y="5056314"/>
            <a:ext cx="4254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90" dirty="0">
                <a:solidFill>
                  <a:srgbClr val="4A5462"/>
                </a:solidFill>
                <a:latin typeface="SimSun"/>
                <a:cs typeface="SimSun"/>
              </a:rPr>
              <a:t>実測値</a:t>
            </a:r>
            <a:endParaRPr sz="1150">
              <a:latin typeface="SimSun"/>
              <a:cs typeface="SimSu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62299" y="5114924"/>
            <a:ext cx="114299" cy="1142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297683" y="5056314"/>
            <a:ext cx="5588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許容限界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00798" y="1371599"/>
            <a:ext cx="5334000" cy="5105400"/>
            <a:chOff x="6400798" y="1371599"/>
            <a:chExt cx="5334000" cy="5105400"/>
          </a:xfrm>
        </p:grpSpPr>
        <p:sp>
          <p:nvSpPr>
            <p:cNvPr id="16" name="object 16"/>
            <p:cNvSpPr/>
            <p:nvPr/>
          </p:nvSpPr>
          <p:spPr>
            <a:xfrm>
              <a:off x="6400798" y="1371599"/>
              <a:ext cx="5334000" cy="5105400"/>
            </a:xfrm>
            <a:custGeom>
              <a:avLst/>
              <a:gdLst/>
              <a:ahLst/>
              <a:cxnLst/>
              <a:rect l="l" t="t" r="r" b="b"/>
              <a:pathLst>
                <a:path w="5334000" h="5105400">
                  <a:moveTo>
                    <a:pt x="5262803" y="5105399"/>
                  </a:moveTo>
                  <a:lnTo>
                    <a:pt x="71197" y="5105399"/>
                  </a:lnTo>
                  <a:lnTo>
                    <a:pt x="66241" y="5104911"/>
                  </a:lnTo>
                  <a:lnTo>
                    <a:pt x="29705" y="5089777"/>
                  </a:lnTo>
                  <a:lnTo>
                    <a:pt x="3885" y="5053737"/>
                  </a:lnTo>
                  <a:lnTo>
                    <a:pt x="0" y="5034202"/>
                  </a:lnTo>
                  <a:lnTo>
                    <a:pt x="0" y="50291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7" y="0"/>
                  </a:lnTo>
                  <a:lnTo>
                    <a:pt x="5262803" y="0"/>
                  </a:lnTo>
                  <a:lnTo>
                    <a:pt x="5304292" y="15621"/>
                  </a:lnTo>
                  <a:lnTo>
                    <a:pt x="5330113" y="51661"/>
                  </a:lnTo>
                  <a:lnTo>
                    <a:pt x="5334000" y="71196"/>
                  </a:lnTo>
                  <a:lnTo>
                    <a:pt x="5334000" y="5034202"/>
                  </a:lnTo>
                  <a:lnTo>
                    <a:pt x="5318376" y="5075694"/>
                  </a:lnTo>
                  <a:lnTo>
                    <a:pt x="5282337" y="5101513"/>
                  </a:lnTo>
                  <a:lnTo>
                    <a:pt x="5267758" y="5104911"/>
                  </a:lnTo>
                  <a:lnTo>
                    <a:pt x="5262803" y="5105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9387" y="2095499"/>
              <a:ext cx="4876800" cy="4152900"/>
            </a:xfrm>
            <a:custGeom>
              <a:avLst/>
              <a:gdLst/>
              <a:ahLst/>
              <a:cxnLst/>
              <a:rect l="l" t="t" r="r" b="b"/>
              <a:pathLst>
                <a:path w="4876800" h="4152900">
                  <a:moveTo>
                    <a:pt x="4876800" y="2261946"/>
                  </a:moveTo>
                  <a:lnTo>
                    <a:pt x="4861179" y="2220455"/>
                  </a:lnTo>
                  <a:lnTo>
                    <a:pt x="4825149" y="2194636"/>
                  </a:lnTo>
                  <a:lnTo>
                    <a:pt x="4805604" y="2190750"/>
                  </a:lnTo>
                  <a:lnTo>
                    <a:pt x="71196" y="2190750"/>
                  </a:lnTo>
                  <a:lnTo>
                    <a:pt x="29705" y="2206371"/>
                  </a:lnTo>
                  <a:lnTo>
                    <a:pt x="3886" y="2242413"/>
                  </a:lnTo>
                  <a:lnTo>
                    <a:pt x="0" y="2261946"/>
                  </a:lnTo>
                  <a:lnTo>
                    <a:pt x="0" y="4076700"/>
                  </a:lnTo>
                  <a:lnTo>
                    <a:pt x="0" y="4081703"/>
                  </a:lnTo>
                  <a:lnTo>
                    <a:pt x="15621" y="4123194"/>
                  </a:lnTo>
                  <a:lnTo>
                    <a:pt x="51663" y="4149013"/>
                  </a:lnTo>
                  <a:lnTo>
                    <a:pt x="71196" y="4152900"/>
                  </a:lnTo>
                  <a:lnTo>
                    <a:pt x="4805604" y="4152900"/>
                  </a:lnTo>
                  <a:lnTo>
                    <a:pt x="4847094" y="4137279"/>
                  </a:lnTo>
                  <a:lnTo>
                    <a:pt x="4872914" y="4101236"/>
                  </a:lnTo>
                  <a:lnTo>
                    <a:pt x="4876800" y="4081703"/>
                  </a:lnTo>
                  <a:lnTo>
                    <a:pt x="4876800" y="2261946"/>
                  </a:lnTo>
                  <a:close/>
                </a:path>
                <a:path w="4876800" h="4152900">
                  <a:moveTo>
                    <a:pt x="4876800" y="71208"/>
                  </a:moveTo>
                  <a:lnTo>
                    <a:pt x="4861179" y="29705"/>
                  </a:lnTo>
                  <a:lnTo>
                    <a:pt x="4825149" y="3886"/>
                  </a:lnTo>
                  <a:lnTo>
                    <a:pt x="4805604" y="0"/>
                  </a:lnTo>
                  <a:lnTo>
                    <a:pt x="71196" y="0"/>
                  </a:lnTo>
                  <a:lnTo>
                    <a:pt x="29705" y="15633"/>
                  </a:lnTo>
                  <a:lnTo>
                    <a:pt x="3886" y="51663"/>
                  </a:lnTo>
                  <a:lnTo>
                    <a:pt x="0" y="71208"/>
                  </a:lnTo>
                  <a:lnTo>
                    <a:pt x="0" y="1885950"/>
                  </a:lnTo>
                  <a:lnTo>
                    <a:pt x="0" y="1890953"/>
                  </a:lnTo>
                  <a:lnTo>
                    <a:pt x="15621" y="1932444"/>
                  </a:lnTo>
                  <a:lnTo>
                    <a:pt x="51663" y="1958263"/>
                  </a:lnTo>
                  <a:lnTo>
                    <a:pt x="71196" y="1962150"/>
                  </a:lnTo>
                  <a:lnTo>
                    <a:pt x="4805604" y="1962150"/>
                  </a:lnTo>
                  <a:lnTo>
                    <a:pt x="4847094" y="1946529"/>
                  </a:lnTo>
                  <a:lnTo>
                    <a:pt x="4872914" y="1910499"/>
                  </a:lnTo>
                  <a:lnTo>
                    <a:pt x="4876800" y="1890953"/>
                  </a:lnTo>
                  <a:lnTo>
                    <a:pt x="4876800" y="71208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16700" y="1569211"/>
            <a:ext cx="13589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00" dirty="0">
                <a:solidFill>
                  <a:srgbClr val="374050"/>
                </a:solidFill>
                <a:latin typeface="SimSun"/>
                <a:cs typeface="SimSun"/>
              </a:rPr>
              <a:t>テスト結果詳細</a:t>
            </a:r>
            <a:endParaRPr sz="1700">
              <a:latin typeface="SimSun"/>
              <a:cs typeface="SimSu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781800" y="2286000"/>
            <a:ext cx="3924300" cy="1619250"/>
            <a:chOff x="6781800" y="2286000"/>
            <a:chExt cx="3924300" cy="1619250"/>
          </a:xfrm>
        </p:grpSpPr>
        <p:sp>
          <p:nvSpPr>
            <p:cNvPr id="20" name="object 20"/>
            <p:cNvSpPr/>
            <p:nvPr/>
          </p:nvSpPr>
          <p:spPr>
            <a:xfrm>
              <a:off x="6781800" y="22860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6" y="457199"/>
                  </a:moveTo>
                  <a:lnTo>
                    <a:pt x="221112" y="457199"/>
                  </a:lnTo>
                  <a:lnTo>
                    <a:pt x="213643" y="456832"/>
                  </a:lnTo>
                  <a:lnTo>
                    <a:pt x="169404" y="449529"/>
                  </a:lnTo>
                  <a:lnTo>
                    <a:pt x="127439" y="433735"/>
                  </a:lnTo>
                  <a:lnTo>
                    <a:pt x="89363" y="410059"/>
                  </a:lnTo>
                  <a:lnTo>
                    <a:pt x="56638" y="379409"/>
                  </a:lnTo>
                  <a:lnTo>
                    <a:pt x="30521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1" y="176659"/>
                  </a:lnTo>
                  <a:lnTo>
                    <a:pt x="20265" y="134201"/>
                  </a:lnTo>
                  <a:lnTo>
                    <a:pt x="42683" y="95371"/>
                  </a:lnTo>
                  <a:lnTo>
                    <a:pt x="72248" y="61661"/>
                  </a:lnTo>
                  <a:lnTo>
                    <a:pt x="107820" y="34366"/>
                  </a:lnTo>
                  <a:lnTo>
                    <a:pt x="148034" y="14535"/>
                  </a:lnTo>
                  <a:lnTo>
                    <a:pt x="191344" y="2931"/>
                  </a:lnTo>
                  <a:lnTo>
                    <a:pt x="221112" y="0"/>
                  </a:lnTo>
                  <a:lnTo>
                    <a:pt x="236086" y="0"/>
                  </a:lnTo>
                  <a:lnTo>
                    <a:pt x="280539" y="5852"/>
                  </a:lnTo>
                  <a:lnTo>
                    <a:pt x="322997" y="20265"/>
                  </a:lnTo>
                  <a:lnTo>
                    <a:pt x="361826" y="42685"/>
                  </a:lnTo>
                  <a:lnTo>
                    <a:pt x="395538" y="72249"/>
                  </a:lnTo>
                  <a:lnTo>
                    <a:pt x="422831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1112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5" y="280540"/>
                  </a:lnTo>
                  <a:lnTo>
                    <a:pt x="436932" y="322997"/>
                  </a:lnTo>
                  <a:lnTo>
                    <a:pt x="414513" y="361827"/>
                  </a:lnTo>
                  <a:lnTo>
                    <a:pt x="384949" y="395538"/>
                  </a:lnTo>
                  <a:lnTo>
                    <a:pt x="349376" y="422833"/>
                  </a:lnTo>
                  <a:lnTo>
                    <a:pt x="309163" y="442663"/>
                  </a:lnTo>
                  <a:lnTo>
                    <a:pt x="265853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390" y="2441971"/>
              <a:ext cx="145256" cy="15712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391398" y="3809999"/>
              <a:ext cx="3314700" cy="95250"/>
            </a:xfrm>
            <a:custGeom>
              <a:avLst/>
              <a:gdLst/>
              <a:ahLst/>
              <a:cxnLst/>
              <a:rect l="l" t="t" r="r" b="b"/>
              <a:pathLst>
                <a:path w="3314700" h="95250">
                  <a:moveTo>
                    <a:pt x="3273390" y="95249"/>
                  </a:moveTo>
                  <a:lnTo>
                    <a:pt x="41309" y="95249"/>
                  </a:lnTo>
                  <a:lnTo>
                    <a:pt x="35234" y="94041"/>
                  </a:lnTo>
                  <a:lnTo>
                    <a:pt x="1208" y="60015"/>
                  </a:lnTo>
                  <a:lnTo>
                    <a:pt x="0" y="53940"/>
                  </a:lnTo>
                  <a:lnTo>
                    <a:pt x="0" y="47624"/>
                  </a:lnTo>
                  <a:lnTo>
                    <a:pt x="0" y="41309"/>
                  </a:lnTo>
                  <a:lnTo>
                    <a:pt x="23564" y="6041"/>
                  </a:lnTo>
                  <a:lnTo>
                    <a:pt x="41309" y="0"/>
                  </a:lnTo>
                  <a:lnTo>
                    <a:pt x="3273390" y="0"/>
                  </a:lnTo>
                  <a:lnTo>
                    <a:pt x="3308657" y="23564"/>
                  </a:lnTo>
                  <a:lnTo>
                    <a:pt x="3314700" y="41309"/>
                  </a:lnTo>
                  <a:lnTo>
                    <a:pt x="3314700" y="53940"/>
                  </a:lnTo>
                  <a:lnTo>
                    <a:pt x="3291134" y="89207"/>
                  </a:lnTo>
                  <a:lnTo>
                    <a:pt x="3279465" y="94041"/>
                  </a:lnTo>
                  <a:lnTo>
                    <a:pt x="3273390" y="95249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91398" y="3809999"/>
              <a:ext cx="1924050" cy="95250"/>
            </a:xfrm>
            <a:custGeom>
              <a:avLst/>
              <a:gdLst/>
              <a:ahLst/>
              <a:cxnLst/>
              <a:rect l="l" t="t" r="r" b="b"/>
              <a:pathLst>
                <a:path w="1924050" h="95250">
                  <a:moveTo>
                    <a:pt x="1882740" y="95249"/>
                  </a:moveTo>
                  <a:lnTo>
                    <a:pt x="41309" y="95249"/>
                  </a:lnTo>
                  <a:lnTo>
                    <a:pt x="35234" y="94041"/>
                  </a:lnTo>
                  <a:lnTo>
                    <a:pt x="1208" y="60015"/>
                  </a:lnTo>
                  <a:lnTo>
                    <a:pt x="0" y="53940"/>
                  </a:lnTo>
                  <a:lnTo>
                    <a:pt x="0" y="47624"/>
                  </a:lnTo>
                  <a:lnTo>
                    <a:pt x="0" y="41309"/>
                  </a:lnTo>
                  <a:lnTo>
                    <a:pt x="23564" y="6041"/>
                  </a:lnTo>
                  <a:lnTo>
                    <a:pt x="41309" y="0"/>
                  </a:lnTo>
                  <a:lnTo>
                    <a:pt x="1882740" y="0"/>
                  </a:lnTo>
                  <a:lnTo>
                    <a:pt x="1918007" y="23564"/>
                  </a:lnTo>
                  <a:lnTo>
                    <a:pt x="1924049" y="41309"/>
                  </a:lnTo>
                  <a:lnTo>
                    <a:pt x="1924049" y="53940"/>
                  </a:lnTo>
                  <a:lnTo>
                    <a:pt x="1900483" y="89207"/>
                  </a:lnTo>
                  <a:lnTo>
                    <a:pt x="1888814" y="94041"/>
                  </a:lnTo>
                  <a:lnTo>
                    <a:pt x="1882740" y="95249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91398" y="2628899"/>
              <a:ext cx="1581150" cy="876300"/>
            </a:xfrm>
            <a:custGeom>
              <a:avLst/>
              <a:gdLst/>
              <a:ahLst/>
              <a:cxnLst/>
              <a:rect l="l" t="t" r="r" b="b"/>
              <a:pathLst>
                <a:path w="1581150" h="876300">
                  <a:moveTo>
                    <a:pt x="1548101" y="876299"/>
                  </a:moveTo>
                  <a:lnTo>
                    <a:pt x="33047" y="876299"/>
                  </a:lnTo>
                  <a:lnTo>
                    <a:pt x="28186" y="875332"/>
                  </a:lnTo>
                  <a:lnTo>
                    <a:pt x="966" y="848112"/>
                  </a:lnTo>
                  <a:lnTo>
                    <a:pt x="0" y="843252"/>
                  </a:lnTo>
                  <a:lnTo>
                    <a:pt x="0" y="8381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548101" y="0"/>
                  </a:lnTo>
                  <a:lnTo>
                    <a:pt x="1580182" y="28187"/>
                  </a:lnTo>
                  <a:lnTo>
                    <a:pt x="1581149" y="33047"/>
                  </a:lnTo>
                  <a:lnTo>
                    <a:pt x="1581149" y="843252"/>
                  </a:lnTo>
                  <a:lnTo>
                    <a:pt x="1552962" y="875332"/>
                  </a:lnTo>
                  <a:lnTo>
                    <a:pt x="1548101" y="876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378700" y="2229218"/>
            <a:ext cx="136525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spc="-10" dirty="0">
                <a:solidFill>
                  <a:srgbClr val="374050"/>
                </a:solidFill>
                <a:latin typeface="DejaVu Sans"/>
                <a:cs typeface="DejaVu Sans"/>
              </a:rPr>
              <a:t>1.2m</a:t>
            </a:r>
            <a:r>
              <a:rPr sz="1550" spc="-195" dirty="0">
                <a:solidFill>
                  <a:srgbClr val="374050"/>
                </a:solidFill>
                <a:latin typeface="SimSun"/>
                <a:cs typeface="SimSun"/>
              </a:rPr>
              <a:t>落下テスト</a:t>
            </a:r>
            <a:endParaRPr sz="1550">
              <a:latin typeface="SimSun"/>
              <a:cs typeface="SimSu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93000" y="2701322"/>
            <a:ext cx="1376045" cy="6902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最</a:t>
            </a:r>
            <a:r>
              <a:rPr sz="1150" spc="-110" dirty="0">
                <a:solidFill>
                  <a:srgbClr val="6A7280"/>
                </a:solidFill>
                <a:latin typeface="Meiryo"/>
                <a:cs typeface="Meiryo"/>
              </a:rPr>
              <a:t>⼤</a:t>
            </a: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応</a:t>
            </a:r>
            <a:r>
              <a:rPr sz="1150" spc="-50" dirty="0">
                <a:solidFill>
                  <a:srgbClr val="6A7280"/>
                </a:solidFill>
                <a:latin typeface="Meiryo"/>
                <a:cs typeface="Meiryo"/>
              </a:rPr>
              <a:t>⼒</a:t>
            </a:r>
            <a:endParaRPr sz="1150">
              <a:latin typeface="Meiryo"/>
              <a:cs typeface="Meiryo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500" b="1" dirty="0">
                <a:solidFill>
                  <a:srgbClr val="2562EB"/>
                </a:solidFill>
                <a:latin typeface="DejaVu Sans"/>
                <a:cs typeface="DejaVu Sans"/>
              </a:rPr>
              <a:t>105 </a:t>
            </a:r>
            <a:r>
              <a:rPr sz="1500" b="1" spc="-25" dirty="0">
                <a:solidFill>
                  <a:srgbClr val="2562EB"/>
                </a:solidFill>
                <a:latin typeface="DejaVu Sans"/>
                <a:cs typeface="DejaVu Sans"/>
              </a:rPr>
              <a:t>MPa</a:t>
            </a:r>
            <a:endParaRPr sz="1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900" spc="-20" dirty="0">
                <a:solidFill>
                  <a:srgbClr val="6A7280"/>
                </a:solidFill>
                <a:latin typeface="DejaVu Sans"/>
                <a:cs typeface="DejaVu Sans"/>
              </a:rPr>
              <a:t>TR-</a:t>
            </a:r>
            <a:r>
              <a:rPr sz="900" spc="-10" dirty="0">
                <a:solidFill>
                  <a:srgbClr val="6A7280"/>
                </a:solidFill>
                <a:latin typeface="DejaVu Sans"/>
                <a:cs typeface="DejaVu Sans"/>
              </a:rPr>
              <a:t>90</a:t>
            </a:r>
            <a:r>
              <a:rPr sz="1000" spc="-100" dirty="0">
                <a:solidFill>
                  <a:srgbClr val="6A7280"/>
                </a:solidFill>
                <a:latin typeface="SimSun"/>
                <a:cs typeface="SimSun"/>
              </a:rPr>
              <a:t>弾性限界</a:t>
            </a:r>
            <a:r>
              <a:rPr sz="900" dirty="0">
                <a:solidFill>
                  <a:srgbClr val="6A7280"/>
                </a:solidFill>
                <a:latin typeface="DejaVu Sans"/>
                <a:cs typeface="DejaVu Sans"/>
              </a:rPr>
              <a:t>: 180</a:t>
            </a:r>
            <a:r>
              <a:rPr sz="900" spc="5" dirty="0">
                <a:solidFill>
                  <a:srgbClr val="6A7280"/>
                </a:solidFill>
                <a:latin typeface="DejaVu Sans"/>
                <a:cs typeface="DejaVu Sans"/>
              </a:rPr>
              <a:t> </a:t>
            </a:r>
            <a:r>
              <a:rPr sz="900" spc="-25" dirty="0">
                <a:solidFill>
                  <a:srgbClr val="6A7280"/>
                </a:solidFill>
                <a:latin typeface="DejaVu Sans"/>
                <a:cs typeface="DejaVu Sans"/>
              </a:rPr>
              <a:t>MPa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124948" y="2628899"/>
            <a:ext cx="1581150" cy="876300"/>
          </a:xfrm>
          <a:custGeom>
            <a:avLst/>
            <a:gdLst/>
            <a:ahLst/>
            <a:cxnLst/>
            <a:rect l="l" t="t" r="r" b="b"/>
            <a:pathLst>
              <a:path w="1581150" h="876300">
                <a:moveTo>
                  <a:pt x="1548102" y="876299"/>
                </a:moveTo>
                <a:lnTo>
                  <a:pt x="33046" y="876299"/>
                </a:lnTo>
                <a:lnTo>
                  <a:pt x="28186" y="875332"/>
                </a:lnTo>
                <a:lnTo>
                  <a:pt x="966" y="848112"/>
                </a:lnTo>
                <a:lnTo>
                  <a:pt x="0" y="843252"/>
                </a:lnTo>
                <a:lnTo>
                  <a:pt x="0" y="838199"/>
                </a:lnTo>
                <a:lnTo>
                  <a:pt x="0" y="33047"/>
                </a:lnTo>
                <a:lnTo>
                  <a:pt x="28186" y="966"/>
                </a:lnTo>
                <a:lnTo>
                  <a:pt x="33046" y="0"/>
                </a:lnTo>
                <a:lnTo>
                  <a:pt x="1548102" y="0"/>
                </a:lnTo>
                <a:lnTo>
                  <a:pt x="1580184" y="28187"/>
                </a:lnTo>
                <a:lnTo>
                  <a:pt x="1581150" y="33047"/>
                </a:lnTo>
                <a:lnTo>
                  <a:pt x="1581150" y="843252"/>
                </a:lnTo>
                <a:lnTo>
                  <a:pt x="1552961" y="875332"/>
                </a:lnTo>
                <a:lnTo>
                  <a:pt x="1548102" y="876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224317" y="2701322"/>
            <a:ext cx="606425" cy="6902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50" spc="-90" dirty="0">
                <a:solidFill>
                  <a:srgbClr val="6A7280"/>
                </a:solidFill>
                <a:latin typeface="SimSun"/>
                <a:cs typeface="SimSun"/>
              </a:rPr>
              <a:t>安全率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500" b="1" spc="-25" dirty="0">
                <a:solidFill>
                  <a:srgbClr val="049569"/>
                </a:solidFill>
                <a:latin typeface="DejaVu Sans"/>
                <a:cs typeface="DejaVu Sans"/>
              </a:rPr>
              <a:t>1.7</a:t>
            </a:r>
            <a:endParaRPr sz="1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spc="-100" dirty="0">
                <a:solidFill>
                  <a:srgbClr val="6A7280"/>
                </a:solidFill>
                <a:latin typeface="Meiryo"/>
                <a:cs typeface="Meiryo"/>
              </a:rPr>
              <a:t>⽬</a:t>
            </a:r>
            <a:r>
              <a:rPr sz="1000" spc="-100" dirty="0">
                <a:solidFill>
                  <a:srgbClr val="6A7280"/>
                </a:solidFill>
                <a:latin typeface="SimSun"/>
                <a:cs typeface="SimSun"/>
              </a:rPr>
              <a:t>標</a:t>
            </a:r>
            <a:r>
              <a:rPr sz="900" dirty="0">
                <a:solidFill>
                  <a:srgbClr val="6A7280"/>
                </a:solidFill>
                <a:latin typeface="DejaVu Sans"/>
                <a:cs typeface="DejaVu Sans"/>
              </a:rPr>
              <a:t>: </a:t>
            </a:r>
            <a:r>
              <a:rPr sz="900" spc="-20" dirty="0">
                <a:solidFill>
                  <a:srgbClr val="6A7280"/>
                </a:solidFill>
                <a:latin typeface="DejaVu Sans"/>
                <a:cs typeface="DejaVu Sans"/>
              </a:rPr>
              <a:t>≥1.5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78700" y="3606799"/>
            <a:ext cx="367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6A7280"/>
                </a:solidFill>
                <a:latin typeface="DejaVu Sans"/>
                <a:cs typeface="DejaVu Sans"/>
              </a:rPr>
              <a:t>0</a:t>
            </a:r>
            <a:r>
              <a:rPr sz="900" spc="-10" dirty="0">
                <a:solidFill>
                  <a:srgbClr val="6A7280"/>
                </a:solidFill>
                <a:latin typeface="DejaVu Sans"/>
                <a:cs typeface="DejaVu Sans"/>
              </a:rPr>
              <a:t> </a:t>
            </a:r>
            <a:r>
              <a:rPr sz="900" spc="-25" dirty="0">
                <a:solidFill>
                  <a:srgbClr val="6A7280"/>
                </a:solidFill>
                <a:latin typeface="DejaVu Sans"/>
                <a:cs typeface="DejaVu Sans"/>
              </a:rPr>
              <a:t>MPa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32440" y="3591940"/>
            <a:ext cx="48260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100" dirty="0">
                <a:solidFill>
                  <a:srgbClr val="6A7280"/>
                </a:solidFill>
                <a:latin typeface="SimSun"/>
                <a:cs typeface="SimSun"/>
              </a:rPr>
              <a:t>応</a:t>
            </a:r>
            <a:r>
              <a:rPr sz="1000" spc="-100" dirty="0">
                <a:solidFill>
                  <a:srgbClr val="6A7280"/>
                </a:solidFill>
                <a:latin typeface="Meiryo"/>
                <a:cs typeface="Meiryo"/>
              </a:rPr>
              <a:t>⼒</a:t>
            </a:r>
            <a:r>
              <a:rPr sz="1000" spc="-75" dirty="0">
                <a:solidFill>
                  <a:srgbClr val="6A7280"/>
                </a:solidFill>
                <a:latin typeface="SimSun"/>
                <a:cs typeface="SimSun"/>
              </a:rPr>
              <a:t>分布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01968" y="3606799"/>
            <a:ext cx="512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6A7280"/>
                </a:solidFill>
                <a:latin typeface="DejaVu Sans"/>
                <a:cs typeface="DejaVu Sans"/>
              </a:rPr>
              <a:t>180</a:t>
            </a:r>
            <a:r>
              <a:rPr sz="900" spc="-20" dirty="0">
                <a:solidFill>
                  <a:srgbClr val="6A7280"/>
                </a:solidFill>
                <a:latin typeface="DejaVu Sans"/>
                <a:cs typeface="DejaVu Sans"/>
              </a:rPr>
              <a:t> </a:t>
            </a:r>
            <a:r>
              <a:rPr sz="900" spc="-25" dirty="0">
                <a:solidFill>
                  <a:srgbClr val="6A7280"/>
                </a:solidFill>
                <a:latin typeface="DejaVu Sans"/>
                <a:cs typeface="DejaVu Sans"/>
              </a:rPr>
              <a:t>MPa</a:t>
            </a:r>
            <a:endParaRPr sz="900">
              <a:latin typeface="DejaVu Sans"/>
              <a:cs typeface="DejaVu San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781800" y="4476750"/>
            <a:ext cx="3257550" cy="1619250"/>
            <a:chOff x="6781800" y="4476750"/>
            <a:chExt cx="3257550" cy="1619250"/>
          </a:xfrm>
        </p:grpSpPr>
        <p:sp>
          <p:nvSpPr>
            <p:cNvPr id="33" name="object 33"/>
            <p:cNvSpPr/>
            <p:nvPr/>
          </p:nvSpPr>
          <p:spPr>
            <a:xfrm>
              <a:off x="6781800" y="44767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6" y="457199"/>
                  </a:moveTo>
                  <a:lnTo>
                    <a:pt x="221112" y="457199"/>
                  </a:lnTo>
                  <a:lnTo>
                    <a:pt x="213643" y="456832"/>
                  </a:lnTo>
                  <a:lnTo>
                    <a:pt x="169404" y="449529"/>
                  </a:lnTo>
                  <a:lnTo>
                    <a:pt x="127439" y="433735"/>
                  </a:lnTo>
                  <a:lnTo>
                    <a:pt x="89363" y="410059"/>
                  </a:lnTo>
                  <a:lnTo>
                    <a:pt x="56638" y="379409"/>
                  </a:lnTo>
                  <a:lnTo>
                    <a:pt x="30521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2"/>
                  </a:lnTo>
                  <a:lnTo>
                    <a:pt x="5851" y="176659"/>
                  </a:lnTo>
                  <a:lnTo>
                    <a:pt x="20265" y="134201"/>
                  </a:lnTo>
                  <a:lnTo>
                    <a:pt x="42683" y="95370"/>
                  </a:lnTo>
                  <a:lnTo>
                    <a:pt x="72248" y="61661"/>
                  </a:lnTo>
                  <a:lnTo>
                    <a:pt x="107820" y="34366"/>
                  </a:lnTo>
                  <a:lnTo>
                    <a:pt x="148034" y="14535"/>
                  </a:lnTo>
                  <a:lnTo>
                    <a:pt x="191344" y="2931"/>
                  </a:lnTo>
                  <a:lnTo>
                    <a:pt x="221112" y="0"/>
                  </a:lnTo>
                  <a:lnTo>
                    <a:pt x="236086" y="0"/>
                  </a:lnTo>
                  <a:lnTo>
                    <a:pt x="280539" y="5852"/>
                  </a:lnTo>
                  <a:lnTo>
                    <a:pt x="322997" y="20265"/>
                  </a:lnTo>
                  <a:lnTo>
                    <a:pt x="361826" y="42685"/>
                  </a:lnTo>
                  <a:lnTo>
                    <a:pt x="395538" y="72249"/>
                  </a:lnTo>
                  <a:lnTo>
                    <a:pt x="422831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1112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5" y="280540"/>
                  </a:lnTo>
                  <a:lnTo>
                    <a:pt x="436932" y="322997"/>
                  </a:lnTo>
                  <a:lnTo>
                    <a:pt x="414513" y="361827"/>
                  </a:lnTo>
                  <a:lnTo>
                    <a:pt x="384949" y="395538"/>
                  </a:lnTo>
                  <a:lnTo>
                    <a:pt x="349376" y="422832"/>
                  </a:lnTo>
                  <a:lnTo>
                    <a:pt x="309163" y="442663"/>
                  </a:lnTo>
                  <a:lnTo>
                    <a:pt x="265853" y="454267"/>
                  </a:lnTo>
                  <a:lnTo>
                    <a:pt x="243555" y="456832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6099" y="4622006"/>
              <a:ext cx="238124" cy="1666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391398" y="6000749"/>
              <a:ext cx="2647950" cy="95250"/>
            </a:xfrm>
            <a:custGeom>
              <a:avLst/>
              <a:gdLst/>
              <a:ahLst/>
              <a:cxnLst/>
              <a:rect l="l" t="t" r="r" b="b"/>
              <a:pathLst>
                <a:path w="2647950" h="95250">
                  <a:moveTo>
                    <a:pt x="2606640" y="95249"/>
                  </a:moveTo>
                  <a:lnTo>
                    <a:pt x="41309" y="95249"/>
                  </a:lnTo>
                  <a:lnTo>
                    <a:pt x="35234" y="94040"/>
                  </a:lnTo>
                  <a:lnTo>
                    <a:pt x="1208" y="60014"/>
                  </a:lnTo>
                  <a:lnTo>
                    <a:pt x="0" y="53940"/>
                  </a:lnTo>
                  <a:lnTo>
                    <a:pt x="0" y="47624"/>
                  </a:lnTo>
                  <a:lnTo>
                    <a:pt x="0" y="41308"/>
                  </a:lnTo>
                  <a:lnTo>
                    <a:pt x="23564" y="6041"/>
                  </a:lnTo>
                  <a:lnTo>
                    <a:pt x="41309" y="0"/>
                  </a:lnTo>
                  <a:lnTo>
                    <a:pt x="2606640" y="0"/>
                  </a:lnTo>
                  <a:lnTo>
                    <a:pt x="2641906" y="23564"/>
                  </a:lnTo>
                  <a:lnTo>
                    <a:pt x="2647949" y="41308"/>
                  </a:lnTo>
                  <a:lnTo>
                    <a:pt x="2647949" y="53940"/>
                  </a:lnTo>
                  <a:lnTo>
                    <a:pt x="2624383" y="89206"/>
                  </a:lnTo>
                  <a:lnTo>
                    <a:pt x="2612714" y="94040"/>
                  </a:lnTo>
                  <a:lnTo>
                    <a:pt x="2606640" y="95249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91398" y="6000749"/>
              <a:ext cx="2171700" cy="95250"/>
            </a:xfrm>
            <a:custGeom>
              <a:avLst/>
              <a:gdLst/>
              <a:ahLst/>
              <a:cxnLst/>
              <a:rect l="l" t="t" r="r" b="b"/>
              <a:pathLst>
                <a:path w="2171700" h="95250">
                  <a:moveTo>
                    <a:pt x="2130390" y="95249"/>
                  </a:moveTo>
                  <a:lnTo>
                    <a:pt x="41309" y="95249"/>
                  </a:lnTo>
                  <a:lnTo>
                    <a:pt x="35234" y="94040"/>
                  </a:lnTo>
                  <a:lnTo>
                    <a:pt x="1208" y="60014"/>
                  </a:lnTo>
                  <a:lnTo>
                    <a:pt x="0" y="53940"/>
                  </a:lnTo>
                  <a:lnTo>
                    <a:pt x="0" y="47624"/>
                  </a:lnTo>
                  <a:lnTo>
                    <a:pt x="0" y="41308"/>
                  </a:lnTo>
                  <a:lnTo>
                    <a:pt x="23564" y="6041"/>
                  </a:lnTo>
                  <a:lnTo>
                    <a:pt x="41309" y="0"/>
                  </a:lnTo>
                  <a:lnTo>
                    <a:pt x="2130390" y="0"/>
                  </a:lnTo>
                  <a:lnTo>
                    <a:pt x="2165657" y="23564"/>
                  </a:lnTo>
                  <a:lnTo>
                    <a:pt x="2171699" y="41308"/>
                  </a:lnTo>
                  <a:lnTo>
                    <a:pt x="2171699" y="53940"/>
                  </a:lnTo>
                  <a:lnTo>
                    <a:pt x="2148134" y="89206"/>
                  </a:lnTo>
                  <a:lnTo>
                    <a:pt x="2136464" y="94040"/>
                  </a:lnTo>
                  <a:lnTo>
                    <a:pt x="2130390" y="95249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91398" y="4819649"/>
              <a:ext cx="1247775" cy="876300"/>
            </a:xfrm>
            <a:custGeom>
              <a:avLst/>
              <a:gdLst/>
              <a:ahLst/>
              <a:cxnLst/>
              <a:rect l="l" t="t" r="r" b="b"/>
              <a:pathLst>
                <a:path w="1247775" h="876300">
                  <a:moveTo>
                    <a:pt x="1214727" y="876299"/>
                  </a:moveTo>
                  <a:lnTo>
                    <a:pt x="33047" y="876299"/>
                  </a:lnTo>
                  <a:lnTo>
                    <a:pt x="28186" y="875332"/>
                  </a:lnTo>
                  <a:lnTo>
                    <a:pt x="966" y="848111"/>
                  </a:lnTo>
                  <a:lnTo>
                    <a:pt x="0" y="843251"/>
                  </a:lnTo>
                  <a:lnTo>
                    <a:pt x="0" y="8381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214727" y="0"/>
                  </a:lnTo>
                  <a:lnTo>
                    <a:pt x="1246808" y="28187"/>
                  </a:lnTo>
                  <a:lnTo>
                    <a:pt x="1247774" y="33047"/>
                  </a:lnTo>
                  <a:lnTo>
                    <a:pt x="1247774" y="843251"/>
                  </a:lnTo>
                  <a:lnTo>
                    <a:pt x="1219587" y="875332"/>
                  </a:lnTo>
                  <a:lnTo>
                    <a:pt x="1214727" y="876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378700" y="4419968"/>
            <a:ext cx="146812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3g</a:t>
            </a:r>
            <a:r>
              <a:rPr sz="1550" spc="-204" dirty="0">
                <a:solidFill>
                  <a:srgbClr val="374050"/>
                </a:solidFill>
                <a:latin typeface="SimSun"/>
                <a:cs typeface="SimSun"/>
              </a:rPr>
              <a:t>頭部振動テスト</a:t>
            </a:r>
            <a:endParaRPr sz="1550">
              <a:latin typeface="SimSun"/>
              <a:cs typeface="SimSu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93000" y="4892071"/>
            <a:ext cx="1043940" cy="6902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第</a:t>
            </a:r>
            <a:r>
              <a:rPr sz="1050" dirty="0">
                <a:solidFill>
                  <a:srgbClr val="6A7280"/>
                </a:solidFill>
                <a:latin typeface="DejaVu Sans"/>
                <a:cs typeface="DejaVu Sans"/>
              </a:rPr>
              <a:t>1</a:t>
            </a: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次固有振</a:t>
            </a:r>
            <a:r>
              <a:rPr sz="1150" spc="-110" dirty="0">
                <a:solidFill>
                  <a:srgbClr val="6A7280"/>
                </a:solidFill>
                <a:latin typeface="Meiryo"/>
                <a:cs typeface="Meiryo"/>
              </a:rPr>
              <a:t>動</a:t>
            </a:r>
            <a:r>
              <a:rPr sz="1150" spc="-50" dirty="0">
                <a:solidFill>
                  <a:srgbClr val="6A7280"/>
                </a:solidFill>
                <a:latin typeface="SimSun"/>
                <a:cs typeface="SimSun"/>
              </a:rPr>
              <a:t>数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500" b="1" dirty="0">
                <a:solidFill>
                  <a:srgbClr val="2562EB"/>
                </a:solidFill>
                <a:latin typeface="DejaVu Sans"/>
                <a:cs typeface="DejaVu Sans"/>
              </a:rPr>
              <a:t>82 </a:t>
            </a:r>
            <a:r>
              <a:rPr sz="1500" b="1" spc="-25" dirty="0">
                <a:solidFill>
                  <a:srgbClr val="2562EB"/>
                </a:solidFill>
                <a:latin typeface="DejaVu Sans"/>
                <a:cs typeface="DejaVu Sans"/>
              </a:rPr>
              <a:t>Hz</a:t>
            </a:r>
            <a:endParaRPr sz="1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000" spc="-100" dirty="0">
                <a:solidFill>
                  <a:srgbClr val="6A7280"/>
                </a:solidFill>
                <a:latin typeface="Meiryo"/>
                <a:cs typeface="Meiryo"/>
              </a:rPr>
              <a:t>⽬</a:t>
            </a:r>
            <a:r>
              <a:rPr sz="1000" spc="-100" dirty="0">
                <a:solidFill>
                  <a:srgbClr val="6A7280"/>
                </a:solidFill>
                <a:latin typeface="SimSun"/>
                <a:cs typeface="SimSun"/>
              </a:rPr>
              <a:t>標</a:t>
            </a:r>
            <a:r>
              <a:rPr sz="900" spc="-5" dirty="0">
                <a:solidFill>
                  <a:srgbClr val="6A7280"/>
                </a:solidFill>
                <a:latin typeface="DejaVu Sans"/>
                <a:cs typeface="DejaVu Sans"/>
              </a:rPr>
              <a:t>: </a:t>
            </a:r>
            <a:r>
              <a:rPr sz="900" dirty="0">
                <a:solidFill>
                  <a:srgbClr val="6A7280"/>
                </a:solidFill>
                <a:latin typeface="DejaVu Sans"/>
                <a:cs typeface="DejaVu Sans"/>
              </a:rPr>
              <a:t>&gt;50</a:t>
            </a:r>
            <a:r>
              <a:rPr sz="900" spc="-10" dirty="0">
                <a:solidFill>
                  <a:srgbClr val="6A7280"/>
                </a:solidFill>
                <a:latin typeface="DejaVu Sans"/>
                <a:cs typeface="DejaVu Sans"/>
              </a:rPr>
              <a:t> </a:t>
            </a:r>
            <a:r>
              <a:rPr sz="900" spc="-25" dirty="0">
                <a:solidFill>
                  <a:srgbClr val="6A7280"/>
                </a:solidFill>
                <a:latin typeface="DejaVu Sans"/>
                <a:cs typeface="DejaVu Sans"/>
              </a:rPr>
              <a:t>Hz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791573" y="4819649"/>
            <a:ext cx="1247775" cy="876300"/>
          </a:xfrm>
          <a:custGeom>
            <a:avLst/>
            <a:gdLst/>
            <a:ahLst/>
            <a:cxnLst/>
            <a:rect l="l" t="t" r="r" b="b"/>
            <a:pathLst>
              <a:path w="1247775" h="876300">
                <a:moveTo>
                  <a:pt x="1214727" y="876299"/>
                </a:moveTo>
                <a:lnTo>
                  <a:pt x="33047" y="876299"/>
                </a:lnTo>
                <a:lnTo>
                  <a:pt x="28186" y="875332"/>
                </a:lnTo>
                <a:lnTo>
                  <a:pt x="966" y="848111"/>
                </a:lnTo>
                <a:lnTo>
                  <a:pt x="0" y="843251"/>
                </a:lnTo>
                <a:lnTo>
                  <a:pt x="0" y="83819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1214727" y="0"/>
                </a:lnTo>
                <a:lnTo>
                  <a:pt x="1246806" y="28187"/>
                </a:lnTo>
                <a:lnTo>
                  <a:pt x="1247774" y="33047"/>
                </a:lnTo>
                <a:lnTo>
                  <a:pt x="1247774" y="843251"/>
                </a:lnTo>
                <a:lnTo>
                  <a:pt x="1219586" y="875332"/>
                </a:lnTo>
                <a:lnTo>
                  <a:pt x="1214727" y="876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892430" y="4913439"/>
            <a:ext cx="822960" cy="668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レンズ像ぶれ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700" spc="-130" dirty="0">
                <a:solidFill>
                  <a:srgbClr val="049569"/>
                </a:solidFill>
                <a:latin typeface="SimSun"/>
                <a:cs typeface="SimSun"/>
              </a:rPr>
              <a:t>なし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000" spc="-100" dirty="0">
                <a:solidFill>
                  <a:srgbClr val="6A7280"/>
                </a:solidFill>
                <a:latin typeface="SimSun"/>
                <a:cs typeface="SimSun"/>
              </a:rPr>
              <a:t>判定</a:t>
            </a:r>
            <a:r>
              <a:rPr sz="900" dirty="0">
                <a:solidFill>
                  <a:srgbClr val="6A7280"/>
                </a:solidFill>
                <a:latin typeface="DejaVu Sans"/>
                <a:cs typeface="DejaVu Sans"/>
              </a:rPr>
              <a:t>: </a:t>
            </a:r>
            <a:r>
              <a:rPr sz="1000" spc="-75" dirty="0">
                <a:solidFill>
                  <a:srgbClr val="6A7280"/>
                </a:solidFill>
                <a:latin typeface="SimSun"/>
                <a:cs typeface="SimSun"/>
              </a:rPr>
              <a:t>合格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78700" y="5797549"/>
            <a:ext cx="280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6A7280"/>
                </a:solidFill>
                <a:latin typeface="DejaVu Sans"/>
                <a:cs typeface="DejaVu Sans"/>
              </a:rPr>
              <a:t>0</a:t>
            </a:r>
            <a:r>
              <a:rPr sz="900" spc="-10" dirty="0">
                <a:solidFill>
                  <a:srgbClr val="6A7280"/>
                </a:solidFill>
                <a:latin typeface="DejaVu Sans"/>
                <a:cs typeface="DejaVu Sans"/>
              </a:rPr>
              <a:t> </a:t>
            </a:r>
            <a:r>
              <a:rPr sz="900" spc="-25" dirty="0">
                <a:solidFill>
                  <a:srgbClr val="6A7280"/>
                </a:solidFill>
                <a:latin typeface="DejaVu Sans"/>
                <a:cs typeface="DejaVu Sans"/>
              </a:rPr>
              <a:t>Hz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29103" y="5782690"/>
            <a:ext cx="82550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100" dirty="0">
                <a:solidFill>
                  <a:srgbClr val="6A7280"/>
                </a:solidFill>
                <a:latin typeface="SimSun"/>
                <a:cs typeface="SimSun"/>
              </a:rPr>
              <a:t>固有振</a:t>
            </a:r>
            <a:r>
              <a:rPr sz="1000" spc="-100" dirty="0">
                <a:solidFill>
                  <a:srgbClr val="6A7280"/>
                </a:solidFill>
                <a:latin typeface="Meiryo"/>
                <a:cs typeface="Meiryo"/>
              </a:rPr>
              <a:t>動</a:t>
            </a:r>
            <a:r>
              <a:rPr sz="1000" spc="-85" dirty="0">
                <a:solidFill>
                  <a:srgbClr val="6A7280"/>
                </a:solidFill>
                <a:latin typeface="SimSun"/>
                <a:cs typeface="SimSun"/>
              </a:rPr>
              <a:t>数分布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624665" y="5797549"/>
            <a:ext cx="4260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6A7280"/>
                </a:solidFill>
                <a:latin typeface="DejaVu Sans"/>
                <a:cs typeface="DejaVu Sans"/>
              </a:rPr>
              <a:t>100</a:t>
            </a:r>
            <a:r>
              <a:rPr sz="900" spc="-20" dirty="0">
                <a:solidFill>
                  <a:srgbClr val="6A7280"/>
                </a:solidFill>
                <a:latin typeface="DejaVu Sans"/>
                <a:cs typeface="DejaVu Sans"/>
              </a:rPr>
              <a:t> </a:t>
            </a:r>
            <a:r>
              <a:rPr sz="900" spc="-25" dirty="0">
                <a:solidFill>
                  <a:srgbClr val="6A7280"/>
                </a:solidFill>
                <a:latin typeface="DejaVu Sans"/>
                <a:cs typeface="DejaVu Sans"/>
              </a:rPr>
              <a:t>Hz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0" y="6934199"/>
            <a:ext cx="12192000" cy="495300"/>
          </a:xfrm>
          <a:custGeom>
            <a:avLst/>
            <a:gdLst/>
            <a:ahLst/>
            <a:cxnLst/>
            <a:rect l="l" t="t" r="r" b="b"/>
            <a:pathLst>
              <a:path w="12192000" h="495300">
                <a:moveTo>
                  <a:pt x="12191999" y="495299"/>
                </a:moveTo>
                <a:lnTo>
                  <a:pt x="0" y="4952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495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0" dirty="0"/>
              <a:t>14/25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444500" y="7099426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感情認識</a:t>
            </a:r>
            <a:r>
              <a:rPr sz="1150" spc="-110" dirty="0">
                <a:solidFill>
                  <a:srgbClr val="6A7280"/>
                </a:solidFill>
                <a:latin typeface="Meiryo"/>
                <a:cs typeface="Meiryo"/>
              </a:rPr>
              <a:t>眼</a:t>
            </a: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鏡型デバイス開発プロジェクト</a:t>
            </a:r>
            <a:endParaRPr sz="1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4953000"/>
            <a:chOff x="0" y="0"/>
            <a:chExt cx="12192000" cy="4953000"/>
          </a:xfrm>
        </p:grpSpPr>
        <p:sp>
          <p:nvSpPr>
            <p:cNvPr id="3" name="object 3"/>
            <p:cNvSpPr/>
            <p:nvPr/>
          </p:nvSpPr>
          <p:spPr>
            <a:xfrm>
              <a:off x="0" y="685799"/>
              <a:ext cx="12192000" cy="4267200"/>
            </a:xfrm>
            <a:custGeom>
              <a:avLst/>
              <a:gdLst/>
              <a:ahLst/>
              <a:cxnLst/>
              <a:rect l="l" t="t" r="r" b="b"/>
              <a:pathLst>
                <a:path w="12192000" h="4267200">
                  <a:moveTo>
                    <a:pt x="0" y="4267199"/>
                  </a:moveTo>
                  <a:lnTo>
                    <a:pt x="12191999" y="42671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42671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800"/>
            </a:xfrm>
            <a:custGeom>
              <a:avLst/>
              <a:gdLst/>
              <a:ahLst/>
              <a:cxnLst/>
              <a:rect l="l" t="t" r="r" b="b"/>
              <a:pathLst>
                <a:path w="12192000" h="685800">
                  <a:moveTo>
                    <a:pt x="12191999" y="685799"/>
                  </a:moveTo>
                  <a:lnTo>
                    <a:pt x="0" y="6857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685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4952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29031"/>
            <a:ext cx="11684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90" dirty="0">
                <a:latin typeface="BIZ UDPGothic"/>
                <a:cs typeface="BIZ UDPGothic"/>
              </a:rPr>
              <a:t>詳細仕様書</a:t>
            </a:r>
            <a:endParaRPr sz="2000">
              <a:latin typeface="BIZ UDPGothic"/>
              <a:cs typeface="BIZ UDP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799" y="990599"/>
            <a:ext cx="5638800" cy="3657600"/>
            <a:chOff x="304799" y="990599"/>
            <a:chExt cx="5638800" cy="3657600"/>
          </a:xfrm>
        </p:grpSpPr>
        <p:sp>
          <p:nvSpPr>
            <p:cNvPr id="8" name="object 8"/>
            <p:cNvSpPr/>
            <p:nvPr/>
          </p:nvSpPr>
          <p:spPr>
            <a:xfrm>
              <a:off x="304799" y="990599"/>
              <a:ext cx="5638800" cy="3657600"/>
            </a:xfrm>
            <a:custGeom>
              <a:avLst/>
              <a:gdLst/>
              <a:ahLst/>
              <a:cxnLst/>
              <a:rect l="l" t="t" r="r" b="b"/>
              <a:pathLst>
                <a:path w="5638800" h="3657600">
                  <a:moveTo>
                    <a:pt x="5567602" y="3657599"/>
                  </a:moveTo>
                  <a:lnTo>
                    <a:pt x="71196" y="3657599"/>
                  </a:lnTo>
                  <a:lnTo>
                    <a:pt x="66241" y="3657111"/>
                  </a:lnTo>
                  <a:lnTo>
                    <a:pt x="29705" y="3641977"/>
                  </a:lnTo>
                  <a:lnTo>
                    <a:pt x="3885" y="3605937"/>
                  </a:lnTo>
                  <a:lnTo>
                    <a:pt x="0" y="3586402"/>
                  </a:lnTo>
                  <a:lnTo>
                    <a:pt x="0" y="35813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2" y="3885"/>
                  </a:lnTo>
                  <a:lnTo>
                    <a:pt x="71196" y="0"/>
                  </a:lnTo>
                  <a:lnTo>
                    <a:pt x="5567602" y="0"/>
                  </a:lnTo>
                  <a:lnTo>
                    <a:pt x="5609093" y="15621"/>
                  </a:lnTo>
                  <a:lnTo>
                    <a:pt x="5634913" y="51661"/>
                  </a:lnTo>
                  <a:lnTo>
                    <a:pt x="5638798" y="71196"/>
                  </a:lnTo>
                  <a:lnTo>
                    <a:pt x="5638798" y="3586402"/>
                  </a:lnTo>
                  <a:lnTo>
                    <a:pt x="5623177" y="3627893"/>
                  </a:lnTo>
                  <a:lnTo>
                    <a:pt x="5587137" y="3653713"/>
                  </a:lnTo>
                  <a:lnTo>
                    <a:pt x="5572557" y="3657111"/>
                  </a:lnTo>
                  <a:lnTo>
                    <a:pt x="5567602" y="3657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5287" y="2057399"/>
              <a:ext cx="5257800" cy="476250"/>
            </a:xfrm>
            <a:custGeom>
              <a:avLst/>
              <a:gdLst/>
              <a:ahLst/>
              <a:cxnLst/>
              <a:rect l="l" t="t" r="r" b="b"/>
              <a:pathLst>
                <a:path w="5257800" h="476250">
                  <a:moveTo>
                    <a:pt x="5257800" y="466725"/>
                  </a:moveTo>
                  <a:lnTo>
                    <a:pt x="1752600" y="466725"/>
                  </a:lnTo>
                  <a:lnTo>
                    <a:pt x="0" y="466725"/>
                  </a:lnTo>
                  <a:lnTo>
                    <a:pt x="0" y="476250"/>
                  </a:lnTo>
                  <a:lnTo>
                    <a:pt x="1752600" y="476250"/>
                  </a:lnTo>
                  <a:lnTo>
                    <a:pt x="5257800" y="476250"/>
                  </a:lnTo>
                  <a:lnTo>
                    <a:pt x="5257800" y="466725"/>
                  </a:lnTo>
                  <a:close/>
                </a:path>
                <a:path w="5257800" h="476250">
                  <a:moveTo>
                    <a:pt x="5257800" y="0"/>
                  </a:moveTo>
                  <a:lnTo>
                    <a:pt x="1752600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1752600" y="9525"/>
                  </a:lnTo>
                  <a:lnTo>
                    <a:pt x="5257800" y="9525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299" y="3562349"/>
              <a:ext cx="5257800" cy="762000"/>
            </a:xfrm>
            <a:custGeom>
              <a:avLst/>
              <a:gdLst/>
              <a:ahLst/>
              <a:cxnLst/>
              <a:rect l="l" t="t" r="r" b="b"/>
              <a:pathLst>
                <a:path w="5257800" h="762000">
                  <a:moveTo>
                    <a:pt x="5186602" y="761999"/>
                  </a:moveTo>
                  <a:lnTo>
                    <a:pt x="71196" y="761999"/>
                  </a:lnTo>
                  <a:lnTo>
                    <a:pt x="66241" y="761511"/>
                  </a:lnTo>
                  <a:lnTo>
                    <a:pt x="29705" y="746377"/>
                  </a:lnTo>
                  <a:lnTo>
                    <a:pt x="3885" y="710337"/>
                  </a:lnTo>
                  <a:lnTo>
                    <a:pt x="0" y="690803"/>
                  </a:lnTo>
                  <a:lnTo>
                    <a:pt x="0" y="6857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186602" y="0"/>
                  </a:lnTo>
                  <a:lnTo>
                    <a:pt x="5228093" y="15621"/>
                  </a:lnTo>
                  <a:lnTo>
                    <a:pt x="5253913" y="51661"/>
                  </a:lnTo>
                  <a:lnTo>
                    <a:pt x="5257799" y="71196"/>
                  </a:lnTo>
                  <a:lnTo>
                    <a:pt x="5257799" y="690803"/>
                  </a:lnTo>
                  <a:lnTo>
                    <a:pt x="5242177" y="732294"/>
                  </a:lnTo>
                  <a:lnTo>
                    <a:pt x="5206137" y="758113"/>
                  </a:lnTo>
                  <a:lnTo>
                    <a:pt x="5191557" y="761511"/>
                  </a:lnTo>
                  <a:lnTo>
                    <a:pt x="5186602" y="76199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586" y="1228724"/>
              <a:ext cx="162844" cy="17141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30249" y="1162418"/>
            <a:ext cx="71120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00" dirty="0">
                <a:solidFill>
                  <a:srgbClr val="374050"/>
                </a:solidFill>
                <a:latin typeface="SimSun"/>
                <a:cs typeface="SimSun"/>
              </a:rPr>
              <a:t>動作環境</a:t>
            </a:r>
            <a:endParaRPr sz="1550">
              <a:latin typeface="SimSun"/>
              <a:cs typeface="SimSu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5300" y="990599"/>
            <a:ext cx="11391900" cy="3657600"/>
            <a:chOff x="495300" y="990599"/>
            <a:chExt cx="11391900" cy="36576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4" y="1752599"/>
              <a:ext cx="152399" cy="1523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824" y="2219324"/>
              <a:ext cx="114299" cy="1523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920" y="2704325"/>
              <a:ext cx="173276" cy="1159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300" y="3239690"/>
              <a:ext cx="171449" cy="1500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9600" y="3733799"/>
              <a:ext cx="171449" cy="1142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" y="4019549"/>
              <a:ext cx="114299" cy="1523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8398" y="990599"/>
              <a:ext cx="5638798" cy="365759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20724" y="1691513"/>
            <a:ext cx="635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45" dirty="0">
                <a:solidFill>
                  <a:srgbClr val="374050"/>
                </a:solidFill>
                <a:latin typeface="SimSun"/>
                <a:cs typeface="SimSun"/>
              </a:rPr>
              <a:t>温度範囲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44725" y="1711325"/>
            <a:ext cx="803275" cy="203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0 – 45 </a:t>
            </a:r>
            <a:r>
              <a:rPr sz="1200" spc="-25" dirty="0">
                <a:solidFill>
                  <a:srgbClr val="4A5462"/>
                </a:solidFill>
                <a:latin typeface="DejaVu Sans"/>
                <a:cs typeface="DejaVu Sans"/>
              </a:rPr>
              <a:t>°C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2624" y="2158238"/>
            <a:ext cx="635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45" dirty="0">
                <a:solidFill>
                  <a:srgbClr val="374050"/>
                </a:solidFill>
                <a:latin typeface="SimSun"/>
                <a:cs typeface="SimSun"/>
              </a:rPr>
              <a:t>湿度範囲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44725" y="2158238"/>
            <a:ext cx="1901827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10 – 90 % RH (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結露無</a:t>
            </a:r>
            <a:r>
              <a:rPr sz="1200" spc="-50" dirty="0">
                <a:solidFill>
                  <a:srgbClr val="4A5462"/>
                </a:solidFill>
                <a:latin typeface="DejaVu Sans"/>
                <a:cs typeface="DejaVu Sans"/>
              </a:rPr>
              <a:t>)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9774" y="2624963"/>
            <a:ext cx="635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防</a:t>
            </a:r>
            <a:r>
              <a:rPr sz="1350" spc="-170" dirty="0">
                <a:solidFill>
                  <a:srgbClr val="374050"/>
                </a:solidFill>
                <a:latin typeface="Meiryo"/>
                <a:cs typeface="Meiryo"/>
              </a:rPr>
              <a:t>⽔</a:t>
            </a:r>
            <a:r>
              <a:rPr sz="1350" spc="-120" dirty="0">
                <a:solidFill>
                  <a:srgbClr val="374050"/>
                </a:solidFill>
                <a:latin typeface="SimSun"/>
                <a:cs typeface="SimSun"/>
              </a:rPr>
              <a:t>性能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44725" y="2624963"/>
            <a:ext cx="1489075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IP54</a:t>
            </a:r>
            <a:r>
              <a:rPr sz="1200" spc="20" dirty="0">
                <a:solidFill>
                  <a:srgbClr val="4A5462"/>
                </a:solidFill>
                <a:latin typeface="DejaVu Sans"/>
                <a:cs typeface="DejaVu Sans"/>
              </a:rPr>
              <a:t> (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防塵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防滴</a:t>
            </a:r>
            <a:r>
              <a:rPr sz="1200" spc="-50" dirty="0">
                <a:solidFill>
                  <a:srgbClr val="4A5462"/>
                </a:solidFill>
                <a:latin typeface="DejaVu Sans"/>
                <a:cs typeface="DejaVu Sans"/>
              </a:rPr>
              <a:t>)</a:t>
            </a:r>
            <a:endParaRPr sz="1200" dirty="0">
              <a:latin typeface="DejaVu Sans"/>
              <a:cs typeface="DejaVu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0249" y="3162668"/>
            <a:ext cx="87947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04" dirty="0">
                <a:solidFill>
                  <a:srgbClr val="374050"/>
                </a:solidFill>
                <a:latin typeface="SimSun"/>
                <a:cs typeface="SimSun"/>
              </a:rPr>
              <a:t>ストレージ</a:t>
            </a:r>
            <a:endParaRPr sz="1550">
              <a:latin typeface="SimSun"/>
              <a:cs typeface="SimSu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4550" y="3653662"/>
            <a:ext cx="10896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60" dirty="0">
                <a:solidFill>
                  <a:srgbClr val="374050"/>
                </a:solidFill>
                <a:latin typeface="SimSun"/>
                <a:cs typeface="SimSun"/>
              </a:rPr>
              <a:t>内部ストレージ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7399" y="3958462"/>
            <a:ext cx="10896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60" dirty="0">
                <a:solidFill>
                  <a:srgbClr val="374050"/>
                </a:solidFill>
                <a:latin typeface="SimSun"/>
                <a:cs typeface="SimSun"/>
              </a:rPr>
              <a:t>外部ストレージ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11761" y="3583113"/>
            <a:ext cx="1640205" cy="60769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650240">
              <a:lnSpc>
                <a:spcPct val="100000"/>
              </a:lnSpc>
              <a:spcBef>
                <a:spcPts val="810"/>
              </a:spcBef>
            </a:pP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eMMC</a:t>
            </a:r>
            <a:r>
              <a:rPr sz="1200" spc="-2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16</a:t>
            </a:r>
            <a:r>
              <a:rPr sz="1200" spc="-2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200" spc="-25" dirty="0">
                <a:solidFill>
                  <a:srgbClr val="4A5462"/>
                </a:solidFill>
                <a:latin typeface="DejaVu Sans"/>
                <a:cs typeface="DejaVu Sans"/>
              </a:rPr>
              <a:t>GB</a:t>
            </a:r>
            <a:endParaRPr sz="1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200" spc="-10" dirty="0">
                <a:solidFill>
                  <a:srgbClr val="4A5462"/>
                </a:solidFill>
                <a:latin typeface="DejaVu Sans"/>
                <a:cs typeface="DejaVu Sans"/>
              </a:rPr>
              <a:t>micro-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SD</a:t>
            </a:r>
            <a:r>
              <a:rPr sz="1200" spc="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最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⼤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128</a:t>
            </a:r>
            <a:r>
              <a:rPr sz="1200" spc="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200" spc="-25" dirty="0">
                <a:solidFill>
                  <a:srgbClr val="4A5462"/>
                </a:solidFill>
                <a:latin typeface="DejaVu Sans"/>
                <a:cs typeface="DejaVu Sans"/>
              </a:rPr>
              <a:t>GB</a:t>
            </a:r>
            <a:endParaRPr sz="1200">
              <a:latin typeface="DejaVu Sans"/>
              <a:cs typeface="DejaVu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73850" y="1162418"/>
            <a:ext cx="138684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20" dirty="0">
                <a:solidFill>
                  <a:srgbClr val="374050"/>
                </a:solidFill>
                <a:latin typeface="SimSun"/>
                <a:cs typeface="SimSun"/>
              </a:rPr>
              <a:t>セキュリティ要件</a:t>
            </a:r>
            <a:endParaRPr sz="1550">
              <a:latin typeface="SimSun"/>
              <a:cs typeface="SimSu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59600" y="1682617"/>
            <a:ext cx="2825750" cy="6610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00" b="1" dirty="0">
                <a:solidFill>
                  <a:srgbClr val="374050"/>
                </a:solidFill>
                <a:latin typeface="DejaVu Sans"/>
                <a:cs typeface="DejaVu Sans"/>
              </a:rPr>
              <a:t>Secure </a:t>
            </a:r>
            <a:r>
              <a:rPr sz="1200" b="1" spc="-20" dirty="0">
                <a:solidFill>
                  <a:srgbClr val="374050"/>
                </a:solidFill>
                <a:latin typeface="DejaVu Sans"/>
                <a:cs typeface="DejaVu Sans"/>
              </a:rPr>
              <a:t>Boot</a:t>
            </a:r>
            <a:endParaRPr sz="1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起動時に署名検証で不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正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ソフトウェア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実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⾏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防</a:t>
            </a:r>
            <a:r>
              <a:rPr sz="1150" spc="-50" dirty="0">
                <a:solidFill>
                  <a:srgbClr val="4A5462"/>
                </a:solidFill>
                <a:latin typeface="Meiryo"/>
                <a:cs typeface="Meiryo"/>
              </a:rPr>
              <a:t>⽌</a:t>
            </a:r>
            <a:endParaRPr sz="1150">
              <a:latin typeface="Meiryo"/>
              <a:cs typeface="Meiryo"/>
            </a:endParaRPr>
          </a:p>
          <a:p>
            <a:pPr marL="88265">
              <a:lnSpc>
                <a:spcPct val="100000"/>
              </a:lnSpc>
              <a:spcBef>
                <a:spcPts val="495"/>
              </a:spcBef>
              <a:tabLst>
                <a:tab pos="801370" algn="l"/>
              </a:tabLst>
            </a:pPr>
            <a:r>
              <a:rPr sz="900" dirty="0">
                <a:solidFill>
                  <a:srgbClr val="055E45"/>
                </a:solidFill>
                <a:latin typeface="DejaVu Sans"/>
                <a:cs typeface="DejaVu Sans"/>
              </a:rPr>
              <a:t>UEFI</a:t>
            </a:r>
            <a:r>
              <a:rPr sz="1000" spc="-100" dirty="0">
                <a:solidFill>
                  <a:srgbClr val="055E45"/>
                </a:solidFill>
                <a:latin typeface="SimSun"/>
                <a:cs typeface="SimSun"/>
              </a:rPr>
              <a:t>準</a:t>
            </a:r>
            <a:r>
              <a:rPr sz="1000" spc="-50" dirty="0">
                <a:solidFill>
                  <a:srgbClr val="055E45"/>
                </a:solidFill>
                <a:latin typeface="SimSun"/>
                <a:cs typeface="SimSun"/>
              </a:rPr>
              <a:t>拠</a:t>
            </a:r>
            <a:r>
              <a:rPr sz="1000" dirty="0">
                <a:solidFill>
                  <a:srgbClr val="055E45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署名検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証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59600" y="2673217"/>
            <a:ext cx="2815590" cy="6610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00" b="1" dirty="0">
                <a:solidFill>
                  <a:srgbClr val="374050"/>
                </a:solidFill>
                <a:latin typeface="DejaVu Sans"/>
                <a:cs typeface="DejaVu Sans"/>
              </a:rPr>
              <a:t>TPM </a:t>
            </a:r>
            <a:r>
              <a:rPr sz="1200" b="1" spc="-25" dirty="0">
                <a:solidFill>
                  <a:srgbClr val="374050"/>
                </a:solidFill>
                <a:latin typeface="DejaVu Sans"/>
                <a:cs typeface="DejaVu Sans"/>
              </a:rPr>
              <a:t>2.0</a:t>
            </a:r>
            <a:endParaRPr sz="12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ハードウェアセキュリティチップ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で暗号鍵保護</a:t>
            </a:r>
            <a:endParaRPr sz="1150">
              <a:latin typeface="SimSun"/>
              <a:cs typeface="SimSun"/>
            </a:endParaRPr>
          </a:p>
          <a:p>
            <a:pPr marL="88265">
              <a:lnSpc>
                <a:spcPct val="100000"/>
              </a:lnSpc>
              <a:spcBef>
                <a:spcPts val="495"/>
              </a:spcBef>
              <a:tabLst>
                <a:tab pos="777240" algn="l"/>
              </a:tabLst>
            </a:pPr>
            <a:r>
              <a:rPr sz="900" spc="-30" dirty="0">
                <a:solidFill>
                  <a:srgbClr val="055E45"/>
                </a:solidFill>
                <a:latin typeface="DejaVu Sans"/>
                <a:cs typeface="DejaVu Sans"/>
              </a:rPr>
              <a:t>TCG</a:t>
            </a:r>
            <a:r>
              <a:rPr sz="1000" spc="-100" dirty="0">
                <a:solidFill>
                  <a:srgbClr val="055E45"/>
                </a:solidFill>
                <a:latin typeface="SimSun"/>
                <a:cs typeface="SimSun"/>
              </a:rPr>
              <a:t>準</a:t>
            </a:r>
            <a:r>
              <a:rPr sz="1000" spc="-50" dirty="0">
                <a:solidFill>
                  <a:srgbClr val="055E45"/>
                </a:solidFill>
                <a:latin typeface="SimSun"/>
                <a:cs typeface="SimSun"/>
              </a:rPr>
              <a:t>拠</a:t>
            </a:r>
            <a:r>
              <a:rPr sz="1000" dirty="0">
                <a:solidFill>
                  <a:srgbClr val="055E45"/>
                </a:solidFill>
                <a:latin typeface="SimSun"/>
                <a:cs typeface="SimSun"/>
              </a:rPr>
              <a:t>	</a:t>
            </a:r>
            <a:r>
              <a:rPr sz="900" dirty="0">
                <a:solidFill>
                  <a:srgbClr val="1D40AF"/>
                </a:solidFill>
                <a:latin typeface="DejaVu Sans"/>
                <a:cs typeface="DejaVu Sans"/>
              </a:rPr>
              <a:t>HW</a:t>
            </a: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暗号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化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59600" y="3642533"/>
            <a:ext cx="2425700" cy="6826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50" spc="-165" dirty="0">
                <a:solidFill>
                  <a:srgbClr val="374050"/>
                </a:solidFill>
                <a:latin typeface="SimSun"/>
                <a:cs typeface="SimSun"/>
              </a:rPr>
              <a:t>プライバシー保護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個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⼈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データ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端末内暗号化、顔画像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⾮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保存</a:t>
            </a:r>
            <a:endParaRPr sz="1150">
              <a:latin typeface="SimSun"/>
              <a:cs typeface="SimSun"/>
            </a:endParaRPr>
          </a:p>
          <a:p>
            <a:pPr marL="88265">
              <a:lnSpc>
                <a:spcPct val="100000"/>
              </a:lnSpc>
              <a:spcBef>
                <a:spcPts val="495"/>
              </a:spcBef>
              <a:tabLst>
                <a:tab pos="870585" algn="l"/>
              </a:tabLst>
            </a:pPr>
            <a:r>
              <a:rPr sz="900" dirty="0">
                <a:solidFill>
                  <a:srgbClr val="991B1B"/>
                </a:solidFill>
                <a:latin typeface="DejaVu Sans"/>
                <a:cs typeface="DejaVu Sans"/>
              </a:rPr>
              <a:t>GDPR</a:t>
            </a:r>
            <a:r>
              <a:rPr sz="1000" spc="-100" dirty="0">
                <a:solidFill>
                  <a:srgbClr val="991B1B"/>
                </a:solidFill>
                <a:latin typeface="SimSun"/>
                <a:cs typeface="SimSun"/>
              </a:rPr>
              <a:t>対</a:t>
            </a:r>
            <a:r>
              <a:rPr sz="1000" spc="-50" dirty="0">
                <a:solidFill>
                  <a:srgbClr val="991B1B"/>
                </a:solidFill>
                <a:latin typeface="SimSun"/>
                <a:cs typeface="SimSun"/>
              </a:rPr>
              <a:t>応</a:t>
            </a:r>
            <a:r>
              <a:rPr sz="1000" dirty="0">
                <a:solidFill>
                  <a:srgbClr val="991B1B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5B20B5"/>
                </a:solidFill>
                <a:latin typeface="SimSun"/>
                <a:cs typeface="SimSun"/>
              </a:rPr>
              <a:t>個</a:t>
            </a:r>
            <a:r>
              <a:rPr sz="1000" spc="-100" dirty="0">
                <a:solidFill>
                  <a:srgbClr val="5B20B5"/>
                </a:solidFill>
                <a:latin typeface="Meiryo"/>
                <a:cs typeface="Meiryo"/>
              </a:rPr>
              <a:t>⼈</a:t>
            </a:r>
            <a:r>
              <a:rPr sz="1000" spc="-100" dirty="0">
                <a:solidFill>
                  <a:srgbClr val="5B20B5"/>
                </a:solidFill>
                <a:latin typeface="SimSun"/>
                <a:cs typeface="SimSun"/>
              </a:rPr>
              <a:t>情報保護</a:t>
            </a:r>
            <a:r>
              <a:rPr sz="1000" spc="-50" dirty="0">
                <a:solidFill>
                  <a:srgbClr val="5B20B5"/>
                </a:solidFill>
                <a:latin typeface="SimSun"/>
                <a:cs typeface="SimSun"/>
              </a:rPr>
              <a:t>法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4500" y="5008689"/>
            <a:ext cx="25552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337676" y="5026025"/>
            <a:ext cx="41020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15/25</a:t>
            </a:r>
            <a:endParaRPr sz="10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15125"/>
            <a:chOff x="0" y="0"/>
            <a:chExt cx="12192000" cy="6715125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5800725"/>
            </a:xfrm>
            <a:custGeom>
              <a:avLst/>
              <a:gdLst/>
              <a:ahLst/>
              <a:cxnLst/>
              <a:rect l="l" t="t" r="r" b="b"/>
              <a:pathLst>
                <a:path w="12192000" h="5800725">
                  <a:moveTo>
                    <a:pt x="0" y="5800724"/>
                  </a:moveTo>
                  <a:lnTo>
                    <a:pt x="12191999" y="580072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800724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239839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0" spc="185" dirty="0">
                <a:latin typeface="Noto Sans JP"/>
                <a:cs typeface="Noto Sans JP"/>
              </a:rPr>
              <a:t>BOM</a:t>
            </a:r>
            <a:r>
              <a:rPr spc="-190" dirty="0"/>
              <a:t>‧コスト</a:t>
            </a:r>
            <a:r>
              <a:rPr spc="-335" dirty="0">
                <a:latin typeface="BIZ UDPGothic"/>
                <a:cs typeface="BIZ UDPGothic"/>
              </a:rPr>
              <a:t>概算</a:t>
            </a:r>
            <a:endParaRPr sz="2500">
              <a:latin typeface="BIZ UDPGothic"/>
              <a:cs typeface="BIZ UDP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199" y="1371599"/>
            <a:ext cx="5334000" cy="4886325"/>
          </a:xfrm>
          <a:custGeom>
            <a:avLst/>
            <a:gdLst/>
            <a:ahLst/>
            <a:cxnLst/>
            <a:rect l="l" t="t" r="r" b="b"/>
            <a:pathLst>
              <a:path w="5334000" h="4886325">
                <a:moveTo>
                  <a:pt x="5262802" y="4886324"/>
                </a:moveTo>
                <a:lnTo>
                  <a:pt x="71196" y="4886324"/>
                </a:lnTo>
                <a:lnTo>
                  <a:pt x="66241" y="4885835"/>
                </a:lnTo>
                <a:lnTo>
                  <a:pt x="29705" y="4870702"/>
                </a:lnTo>
                <a:lnTo>
                  <a:pt x="3885" y="4834661"/>
                </a:lnTo>
                <a:lnTo>
                  <a:pt x="0" y="4815127"/>
                </a:lnTo>
                <a:lnTo>
                  <a:pt x="0" y="4810124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262802" y="0"/>
                </a:lnTo>
                <a:lnTo>
                  <a:pt x="5304293" y="15621"/>
                </a:lnTo>
                <a:lnTo>
                  <a:pt x="5330112" y="51661"/>
                </a:lnTo>
                <a:lnTo>
                  <a:pt x="5333999" y="71196"/>
                </a:lnTo>
                <a:lnTo>
                  <a:pt x="5333999" y="4815127"/>
                </a:lnTo>
                <a:lnTo>
                  <a:pt x="5318377" y="4856618"/>
                </a:lnTo>
                <a:lnTo>
                  <a:pt x="5282337" y="4882438"/>
                </a:lnTo>
                <a:lnTo>
                  <a:pt x="5267757" y="4885835"/>
                </a:lnTo>
                <a:lnTo>
                  <a:pt x="5262802" y="4886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44749" y="1569211"/>
            <a:ext cx="13589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00" dirty="0">
                <a:solidFill>
                  <a:srgbClr val="374050"/>
                </a:solidFill>
                <a:latin typeface="SimSun"/>
                <a:cs typeface="SimSun"/>
              </a:rPr>
              <a:t>部品コスト内訳</a:t>
            </a:r>
            <a:endParaRPr sz="1700">
              <a:latin typeface="SimSun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5800" y="2095500"/>
            <a:ext cx="4876800" cy="3467100"/>
            <a:chOff x="685800" y="2095500"/>
            <a:chExt cx="4876800" cy="34671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095500"/>
              <a:ext cx="4876799" cy="27431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90724" y="5067299"/>
              <a:ext cx="2266950" cy="495300"/>
            </a:xfrm>
            <a:custGeom>
              <a:avLst/>
              <a:gdLst/>
              <a:ahLst/>
              <a:cxnLst/>
              <a:rect l="l" t="t" r="r" b="b"/>
              <a:pathLst>
                <a:path w="2266950" h="495300">
                  <a:moveTo>
                    <a:pt x="2027410" y="495299"/>
                  </a:moveTo>
                  <a:lnTo>
                    <a:pt x="239539" y="495299"/>
                  </a:lnTo>
                  <a:lnTo>
                    <a:pt x="231447" y="494902"/>
                  </a:lnTo>
                  <a:lnTo>
                    <a:pt x="191380" y="488959"/>
                  </a:lnTo>
                  <a:lnTo>
                    <a:pt x="145385" y="473343"/>
                  </a:lnTo>
                  <a:lnTo>
                    <a:pt x="103318" y="449056"/>
                  </a:lnTo>
                  <a:lnTo>
                    <a:pt x="66799" y="417029"/>
                  </a:lnTo>
                  <a:lnTo>
                    <a:pt x="37230" y="378492"/>
                  </a:lnTo>
                  <a:lnTo>
                    <a:pt x="15747" y="334927"/>
                  </a:lnTo>
                  <a:lnTo>
                    <a:pt x="3176" y="288008"/>
                  </a:lnTo>
                  <a:lnTo>
                    <a:pt x="0" y="255760"/>
                  </a:lnTo>
                  <a:lnTo>
                    <a:pt x="0" y="247649"/>
                  </a:lnTo>
                  <a:lnTo>
                    <a:pt x="0" y="239539"/>
                  </a:lnTo>
                  <a:lnTo>
                    <a:pt x="6340" y="191380"/>
                  </a:lnTo>
                  <a:lnTo>
                    <a:pt x="21955" y="145384"/>
                  </a:lnTo>
                  <a:lnTo>
                    <a:pt x="46242" y="103318"/>
                  </a:lnTo>
                  <a:lnTo>
                    <a:pt x="78270" y="66799"/>
                  </a:lnTo>
                  <a:lnTo>
                    <a:pt x="116806" y="37229"/>
                  </a:lnTo>
                  <a:lnTo>
                    <a:pt x="160371" y="15746"/>
                  </a:lnTo>
                  <a:lnTo>
                    <a:pt x="207290" y="3176"/>
                  </a:lnTo>
                  <a:lnTo>
                    <a:pt x="239539" y="0"/>
                  </a:lnTo>
                  <a:lnTo>
                    <a:pt x="2027410" y="0"/>
                  </a:lnTo>
                  <a:lnTo>
                    <a:pt x="2075568" y="6340"/>
                  </a:lnTo>
                  <a:lnTo>
                    <a:pt x="2121564" y="21954"/>
                  </a:lnTo>
                  <a:lnTo>
                    <a:pt x="2163630" y="46241"/>
                  </a:lnTo>
                  <a:lnTo>
                    <a:pt x="2200149" y="78269"/>
                  </a:lnTo>
                  <a:lnTo>
                    <a:pt x="2229719" y="116806"/>
                  </a:lnTo>
                  <a:lnTo>
                    <a:pt x="2251202" y="160370"/>
                  </a:lnTo>
                  <a:lnTo>
                    <a:pt x="2263773" y="207290"/>
                  </a:lnTo>
                  <a:lnTo>
                    <a:pt x="2266949" y="239539"/>
                  </a:lnTo>
                  <a:lnTo>
                    <a:pt x="2266949" y="255760"/>
                  </a:lnTo>
                  <a:lnTo>
                    <a:pt x="2260608" y="303918"/>
                  </a:lnTo>
                  <a:lnTo>
                    <a:pt x="2244994" y="349914"/>
                  </a:lnTo>
                  <a:lnTo>
                    <a:pt x="2220706" y="391980"/>
                  </a:lnTo>
                  <a:lnTo>
                    <a:pt x="2188679" y="428499"/>
                  </a:lnTo>
                  <a:lnTo>
                    <a:pt x="2150142" y="458069"/>
                  </a:lnTo>
                  <a:lnTo>
                    <a:pt x="2106577" y="479551"/>
                  </a:lnTo>
                  <a:lnTo>
                    <a:pt x="2059658" y="492123"/>
                  </a:lnTo>
                  <a:lnTo>
                    <a:pt x="2035502" y="494902"/>
                  </a:lnTo>
                  <a:lnTo>
                    <a:pt x="2027410" y="4952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86694" y="5150611"/>
            <a:ext cx="1751906" cy="27635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部品総額</a:t>
            </a:r>
            <a:r>
              <a:rPr sz="1200" b="1" spc="15" dirty="0">
                <a:solidFill>
                  <a:srgbClr val="374050"/>
                </a:solidFill>
                <a:latin typeface="DejaVu Sans"/>
                <a:cs typeface="DejaVu Sans"/>
              </a:rPr>
              <a:t>: </a:t>
            </a:r>
            <a:r>
              <a:rPr sz="1500" b="1" dirty="0">
                <a:solidFill>
                  <a:srgbClr val="2562EB"/>
                </a:solidFill>
                <a:latin typeface="DejaVu Sans"/>
                <a:cs typeface="DejaVu Sans"/>
              </a:rPr>
              <a:t>24,200</a:t>
            </a:r>
            <a:r>
              <a:rPr sz="1700" spc="-75" dirty="0">
                <a:solidFill>
                  <a:srgbClr val="2562EB"/>
                </a:solidFill>
                <a:latin typeface="SimSun"/>
                <a:cs typeface="SimSun"/>
              </a:rPr>
              <a:t>円</a:t>
            </a:r>
            <a:endParaRPr sz="1700" dirty="0">
              <a:latin typeface="SimSun"/>
              <a:cs typeface="SimSu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00798" y="1371599"/>
            <a:ext cx="5334000" cy="4886325"/>
            <a:chOff x="6400798" y="1371599"/>
            <a:chExt cx="5334000" cy="4886325"/>
          </a:xfrm>
        </p:grpSpPr>
        <p:sp>
          <p:nvSpPr>
            <p:cNvPr id="14" name="object 14"/>
            <p:cNvSpPr/>
            <p:nvPr/>
          </p:nvSpPr>
          <p:spPr>
            <a:xfrm>
              <a:off x="6400798" y="1371599"/>
              <a:ext cx="5334000" cy="4886325"/>
            </a:xfrm>
            <a:custGeom>
              <a:avLst/>
              <a:gdLst/>
              <a:ahLst/>
              <a:cxnLst/>
              <a:rect l="l" t="t" r="r" b="b"/>
              <a:pathLst>
                <a:path w="5334000" h="4886325">
                  <a:moveTo>
                    <a:pt x="5262803" y="4886324"/>
                  </a:moveTo>
                  <a:lnTo>
                    <a:pt x="71197" y="4886324"/>
                  </a:lnTo>
                  <a:lnTo>
                    <a:pt x="66241" y="4885835"/>
                  </a:lnTo>
                  <a:lnTo>
                    <a:pt x="29705" y="4870702"/>
                  </a:lnTo>
                  <a:lnTo>
                    <a:pt x="3885" y="4834661"/>
                  </a:lnTo>
                  <a:lnTo>
                    <a:pt x="0" y="4815127"/>
                  </a:lnTo>
                  <a:lnTo>
                    <a:pt x="0" y="481012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7" y="0"/>
                  </a:lnTo>
                  <a:lnTo>
                    <a:pt x="5262803" y="0"/>
                  </a:lnTo>
                  <a:lnTo>
                    <a:pt x="5304292" y="15621"/>
                  </a:lnTo>
                  <a:lnTo>
                    <a:pt x="5330113" y="51661"/>
                  </a:lnTo>
                  <a:lnTo>
                    <a:pt x="5334000" y="71196"/>
                  </a:lnTo>
                  <a:lnTo>
                    <a:pt x="5334000" y="4815127"/>
                  </a:lnTo>
                  <a:lnTo>
                    <a:pt x="5318376" y="4856618"/>
                  </a:lnTo>
                  <a:lnTo>
                    <a:pt x="5282337" y="4882438"/>
                  </a:lnTo>
                  <a:lnTo>
                    <a:pt x="5267758" y="4885835"/>
                  </a:lnTo>
                  <a:lnTo>
                    <a:pt x="5262803" y="48863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9387" y="2095499"/>
              <a:ext cx="4876800" cy="342900"/>
            </a:xfrm>
            <a:custGeom>
              <a:avLst/>
              <a:gdLst/>
              <a:ahLst/>
              <a:cxnLst/>
              <a:rect l="l" t="t" r="r" b="b"/>
              <a:pathLst>
                <a:path w="4876800" h="342900">
                  <a:moveTo>
                    <a:pt x="4876800" y="0"/>
                  </a:moveTo>
                  <a:lnTo>
                    <a:pt x="3714750" y="0"/>
                  </a:lnTo>
                  <a:lnTo>
                    <a:pt x="1266825" y="0"/>
                  </a:lnTo>
                  <a:lnTo>
                    <a:pt x="0" y="0"/>
                  </a:lnTo>
                  <a:lnTo>
                    <a:pt x="0" y="342900"/>
                  </a:lnTo>
                  <a:lnTo>
                    <a:pt x="1266825" y="342900"/>
                  </a:lnTo>
                  <a:lnTo>
                    <a:pt x="3714750" y="342900"/>
                  </a:lnTo>
                  <a:lnTo>
                    <a:pt x="4876800" y="342900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9387" y="5686425"/>
              <a:ext cx="4876800" cy="342900"/>
            </a:xfrm>
            <a:custGeom>
              <a:avLst/>
              <a:gdLst/>
              <a:ahLst/>
              <a:cxnLst/>
              <a:rect l="l" t="t" r="r" b="b"/>
              <a:pathLst>
                <a:path w="4876800" h="342900">
                  <a:moveTo>
                    <a:pt x="4876800" y="0"/>
                  </a:moveTo>
                  <a:lnTo>
                    <a:pt x="3714750" y="0"/>
                  </a:lnTo>
                  <a:lnTo>
                    <a:pt x="0" y="0"/>
                  </a:lnTo>
                  <a:lnTo>
                    <a:pt x="0" y="342900"/>
                  </a:lnTo>
                  <a:lnTo>
                    <a:pt x="3714750" y="342900"/>
                  </a:lnTo>
                  <a:lnTo>
                    <a:pt x="4876800" y="342900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9387" y="2971800"/>
              <a:ext cx="4876800" cy="2181225"/>
            </a:xfrm>
            <a:custGeom>
              <a:avLst/>
              <a:gdLst/>
              <a:ahLst/>
              <a:cxnLst/>
              <a:rect l="l" t="t" r="r" b="b"/>
              <a:pathLst>
                <a:path w="4876800" h="2181225">
                  <a:moveTo>
                    <a:pt x="4876800" y="2171700"/>
                  </a:moveTo>
                  <a:lnTo>
                    <a:pt x="3714750" y="2171700"/>
                  </a:lnTo>
                  <a:lnTo>
                    <a:pt x="1266825" y="2171700"/>
                  </a:lnTo>
                  <a:lnTo>
                    <a:pt x="0" y="2171700"/>
                  </a:lnTo>
                  <a:lnTo>
                    <a:pt x="0" y="2181225"/>
                  </a:lnTo>
                  <a:lnTo>
                    <a:pt x="1266825" y="2181225"/>
                  </a:lnTo>
                  <a:lnTo>
                    <a:pt x="3714750" y="2181225"/>
                  </a:lnTo>
                  <a:lnTo>
                    <a:pt x="4876800" y="2181225"/>
                  </a:lnTo>
                  <a:lnTo>
                    <a:pt x="4876800" y="2171700"/>
                  </a:lnTo>
                  <a:close/>
                </a:path>
                <a:path w="4876800" h="2181225">
                  <a:moveTo>
                    <a:pt x="4876800" y="1628775"/>
                  </a:moveTo>
                  <a:lnTo>
                    <a:pt x="3714750" y="1628775"/>
                  </a:lnTo>
                  <a:lnTo>
                    <a:pt x="1266825" y="1628775"/>
                  </a:lnTo>
                  <a:lnTo>
                    <a:pt x="0" y="1628775"/>
                  </a:lnTo>
                  <a:lnTo>
                    <a:pt x="0" y="1638300"/>
                  </a:lnTo>
                  <a:lnTo>
                    <a:pt x="1266825" y="1638300"/>
                  </a:lnTo>
                  <a:lnTo>
                    <a:pt x="3714750" y="1638300"/>
                  </a:lnTo>
                  <a:lnTo>
                    <a:pt x="4876800" y="1638300"/>
                  </a:lnTo>
                  <a:lnTo>
                    <a:pt x="4876800" y="1628775"/>
                  </a:lnTo>
                  <a:close/>
                </a:path>
                <a:path w="4876800" h="2181225">
                  <a:moveTo>
                    <a:pt x="4876800" y="1085850"/>
                  </a:moveTo>
                  <a:lnTo>
                    <a:pt x="3714750" y="1085850"/>
                  </a:lnTo>
                  <a:lnTo>
                    <a:pt x="1266825" y="1085850"/>
                  </a:lnTo>
                  <a:lnTo>
                    <a:pt x="0" y="1085850"/>
                  </a:lnTo>
                  <a:lnTo>
                    <a:pt x="0" y="1095375"/>
                  </a:lnTo>
                  <a:lnTo>
                    <a:pt x="1266825" y="1095375"/>
                  </a:lnTo>
                  <a:lnTo>
                    <a:pt x="3714750" y="1095375"/>
                  </a:lnTo>
                  <a:lnTo>
                    <a:pt x="4876800" y="1095375"/>
                  </a:lnTo>
                  <a:lnTo>
                    <a:pt x="4876800" y="1085850"/>
                  </a:lnTo>
                  <a:close/>
                </a:path>
                <a:path w="4876800" h="2181225">
                  <a:moveTo>
                    <a:pt x="4876800" y="542925"/>
                  </a:moveTo>
                  <a:lnTo>
                    <a:pt x="3714750" y="542925"/>
                  </a:lnTo>
                  <a:lnTo>
                    <a:pt x="1266825" y="542925"/>
                  </a:lnTo>
                  <a:lnTo>
                    <a:pt x="0" y="542925"/>
                  </a:lnTo>
                  <a:lnTo>
                    <a:pt x="0" y="552450"/>
                  </a:lnTo>
                  <a:lnTo>
                    <a:pt x="1266825" y="552450"/>
                  </a:lnTo>
                  <a:lnTo>
                    <a:pt x="3714750" y="552450"/>
                  </a:lnTo>
                  <a:lnTo>
                    <a:pt x="4876800" y="552450"/>
                  </a:lnTo>
                  <a:lnTo>
                    <a:pt x="4876800" y="542925"/>
                  </a:lnTo>
                  <a:close/>
                </a:path>
                <a:path w="4876800" h="2181225">
                  <a:moveTo>
                    <a:pt x="4876800" y="0"/>
                  </a:moveTo>
                  <a:lnTo>
                    <a:pt x="3714750" y="0"/>
                  </a:lnTo>
                  <a:lnTo>
                    <a:pt x="1266825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1266825" y="9525"/>
                  </a:lnTo>
                  <a:lnTo>
                    <a:pt x="3714750" y="9525"/>
                  </a:lnTo>
                  <a:lnTo>
                    <a:pt x="4876800" y="9525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16700" y="1569211"/>
            <a:ext cx="13589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00" dirty="0">
                <a:solidFill>
                  <a:srgbClr val="374050"/>
                </a:solidFill>
                <a:latin typeface="SimSun"/>
                <a:cs typeface="SimSun"/>
              </a:rPr>
              <a:t>主要部品リスト</a:t>
            </a:r>
            <a:endParaRPr sz="1700">
              <a:latin typeface="SimSun"/>
              <a:cs typeface="SimSu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743699" y="2552699"/>
            <a:ext cx="304800" cy="304800"/>
            <a:chOff x="6743699" y="2552699"/>
            <a:chExt cx="304800" cy="304800"/>
          </a:xfrm>
        </p:grpSpPr>
        <p:sp>
          <p:nvSpPr>
            <p:cNvPr id="20" name="object 20"/>
            <p:cNvSpPr/>
            <p:nvPr/>
          </p:nvSpPr>
          <p:spPr>
            <a:xfrm>
              <a:off x="6743699" y="25526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8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6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6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1"/>
                  </a:lnTo>
                  <a:lnTo>
                    <a:pt x="243191" y="274804"/>
                  </a:lnTo>
                  <a:lnTo>
                    <a:pt x="203732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9424" y="2646759"/>
              <a:ext cx="133350" cy="11668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629399" y="2149055"/>
            <a:ext cx="4876800" cy="64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  <a:tabLst>
                <a:tab pos="1381760" algn="l"/>
                <a:tab pos="4495165" algn="l"/>
              </a:tabLst>
            </a:pPr>
            <a:r>
              <a:rPr sz="1200" spc="-165" dirty="0">
                <a:solidFill>
                  <a:srgbClr val="374050"/>
                </a:solidFill>
                <a:latin typeface="SimSun"/>
                <a:cs typeface="SimSun"/>
              </a:rPr>
              <a:t>カテゴ</a:t>
            </a:r>
            <a:r>
              <a:rPr sz="1200" spc="-60" dirty="0">
                <a:solidFill>
                  <a:srgbClr val="374050"/>
                </a:solidFill>
                <a:latin typeface="SimSun"/>
                <a:cs typeface="SimSun"/>
              </a:rPr>
              <a:t>リ</a:t>
            </a:r>
            <a:r>
              <a:rPr sz="1200" dirty="0">
                <a:solidFill>
                  <a:srgbClr val="374050"/>
                </a:solidFill>
                <a:latin typeface="SimSun"/>
                <a:cs typeface="SimSun"/>
              </a:rPr>
              <a:t>	</a:t>
            </a:r>
            <a:r>
              <a:rPr sz="1200" spc="-165" dirty="0">
                <a:solidFill>
                  <a:srgbClr val="374050"/>
                </a:solidFill>
                <a:latin typeface="SimSun"/>
                <a:cs typeface="SimSun"/>
              </a:rPr>
              <a:t>部品</a:t>
            </a:r>
            <a:r>
              <a:rPr sz="1200" spc="-50" dirty="0">
                <a:solidFill>
                  <a:srgbClr val="374050"/>
                </a:solidFill>
                <a:latin typeface="SimSun"/>
                <a:cs typeface="SimSun"/>
              </a:rPr>
              <a:t>名</a:t>
            </a:r>
            <a:r>
              <a:rPr sz="1200" dirty="0">
                <a:solidFill>
                  <a:srgbClr val="374050"/>
                </a:solidFill>
                <a:latin typeface="SimSun"/>
                <a:cs typeface="SimSun"/>
              </a:rPr>
              <a:t>	</a:t>
            </a:r>
            <a:r>
              <a:rPr sz="1200" spc="-165" dirty="0">
                <a:solidFill>
                  <a:srgbClr val="374050"/>
                </a:solidFill>
                <a:latin typeface="SimSun"/>
                <a:cs typeface="SimSun"/>
              </a:rPr>
              <a:t>単</a:t>
            </a:r>
            <a:r>
              <a:rPr sz="1200" spc="-50" dirty="0">
                <a:solidFill>
                  <a:srgbClr val="374050"/>
                </a:solidFill>
                <a:latin typeface="SimSun"/>
                <a:cs typeface="SimSun"/>
              </a:rPr>
              <a:t>価</a:t>
            </a:r>
            <a:endParaRPr sz="12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1050">
              <a:latin typeface="SimSun"/>
              <a:cs typeface="SimSun"/>
            </a:endParaRPr>
          </a:p>
          <a:p>
            <a:pPr marL="495300">
              <a:lnSpc>
                <a:spcPct val="100000"/>
              </a:lnSpc>
              <a:tabLst>
                <a:tab pos="1381760" algn="l"/>
                <a:tab pos="4246880" algn="l"/>
              </a:tabLst>
            </a:pPr>
            <a:r>
              <a:rPr sz="1150" spc="-110" dirty="0">
                <a:solidFill>
                  <a:srgbClr val="374050"/>
                </a:solidFill>
                <a:latin typeface="SimSun"/>
                <a:cs typeface="SimSun"/>
              </a:rPr>
              <a:t>光</a:t>
            </a:r>
            <a:r>
              <a:rPr sz="1150" spc="-50" dirty="0">
                <a:solidFill>
                  <a:srgbClr val="374050"/>
                </a:solidFill>
                <a:latin typeface="SimSun"/>
                <a:cs typeface="SimSun"/>
              </a:rPr>
              <a:t>学</a:t>
            </a:r>
            <a:r>
              <a:rPr sz="1150" dirty="0">
                <a:solidFill>
                  <a:srgbClr val="374050"/>
                </a:solidFill>
                <a:latin typeface="SimSun"/>
                <a:cs typeface="SimSun"/>
              </a:rPr>
              <a:t>	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RGB/NIR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カメラモ</a:t>
            </a:r>
            <a:r>
              <a:rPr sz="1150" spc="-185" dirty="0">
                <a:solidFill>
                  <a:srgbClr val="4A5462"/>
                </a:solidFill>
                <a:latin typeface="SimSun"/>
                <a:cs typeface="SimSun"/>
              </a:rPr>
              <a:t>ジ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ュー</a:t>
            </a:r>
            <a:r>
              <a:rPr sz="1150" spc="-50" dirty="0">
                <a:solidFill>
                  <a:srgbClr val="4A5462"/>
                </a:solidFill>
                <a:latin typeface="SimSun"/>
                <a:cs typeface="SimSun"/>
              </a:rPr>
              <a:t>ル</a:t>
            </a:r>
            <a:r>
              <a:rPr sz="1150" dirty="0">
                <a:solidFill>
                  <a:srgbClr val="4A5462"/>
                </a:solidFill>
                <a:latin typeface="SimSun"/>
                <a:cs typeface="SimSun"/>
              </a:rPr>
              <a:t>	</a:t>
            </a:r>
            <a:r>
              <a:rPr sz="1050" dirty="0">
                <a:solidFill>
                  <a:srgbClr val="111726"/>
                </a:solidFill>
                <a:latin typeface="DejaVu Sans"/>
                <a:cs typeface="DejaVu Sans"/>
              </a:rPr>
              <a:t>6,800</a:t>
            </a:r>
            <a:r>
              <a:rPr sz="1150" spc="-50" dirty="0">
                <a:solidFill>
                  <a:srgbClr val="111726"/>
                </a:solidFill>
                <a:latin typeface="SimSun"/>
                <a:cs typeface="SimSun"/>
              </a:rPr>
              <a:t>円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743699" y="3095624"/>
            <a:ext cx="304800" cy="2476500"/>
            <a:chOff x="6743699" y="3095624"/>
            <a:chExt cx="304800" cy="2476500"/>
          </a:xfrm>
        </p:grpSpPr>
        <p:sp>
          <p:nvSpPr>
            <p:cNvPr id="24" name="object 24"/>
            <p:cNvSpPr/>
            <p:nvPr/>
          </p:nvSpPr>
          <p:spPr>
            <a:xfrm>
              <a:off x="6743699" y="309562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9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6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6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2"/>
                  </a:lnTo>
                  <a:lnTo>
                    <a:pt x="243191" y="274803"/>
                  </a:lnTo>
                  <a:lnTo>
                    <a:pt x="203732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9424" y="3181349"/>
              <a:ext cx="133349" cy="13335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743699" y="363854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8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6"/>
                  </a:lnTo>
                  <a:lnTo>
                    <a:pt x="61606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1" y="29995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1"/>
                  </a:lnTo>
                  <a:lnTo>
                    <a:pt x="243191" y="274803"/>
                  </a:lnTo>
                  <a:lnTo>
                    <a:pt x="203732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9424" y="3724274"/>
              <a:ext cx="133350" cy="1333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743699" y="418147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8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6"/>
                  </a:lnTo>
                  <a:lnTo>
                    <a:pt x="61606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1" y="29995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1"/>
                  </a:lnTo>
                  <a:lnTo>
                    <a:pt x="243191" y="274803"/>
                  </a:lnTo>
                  <a:lnTo>
                    <a:pt x="203732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EC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9899" y="4267199"/>
              <a:ext cx="150018" cy="1333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743699" y="47243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9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2"/>
                  </a:lnTo>
                  <a:lnTo>
                    <a:pt x="243191" y="274803"/>
                  </a:lnTo>
                  <a:lnTo>
                    <a:pt x="203732" y="295895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9899" y="4835127"/>
              <a:ext cx="150018" cy="83343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743699" y="526732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8"/>
                  </a:lnTo>
                  <a:lnTo>
                    <a:pt x="67730" y="279114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6"/>
                  </a:lnTo>
                  <a:lnTo>
                    <a:pt x="61606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1" y="29994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2"/>
                  </a:lnTo>
                  <a:lnTo>
                    <a:pt x="274803" y="243191"/>
                  </a:lnTo>
                  <a:lnTo>
                    <a:pt x="243191" y="274803"/>
                  </a:lnTo>
                  <a:lnTo>
                    <a:pt x="203732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19899" y="5361384"/>
              <a:ext cx="150044" cy="116681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112000" y="3132264"/>
            <a:ext cx="2921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80" dirty="0">
                <a:solidFill>
                  <a:srgbClr val="374050"/>
                </a:solidFill>
                <a:latin typeface="SimSun"/>
                <a:cs typeface="SimSun"/>
              </a:rPr>
              <a:t>光学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98569" y="3132264"/>
            <a:ext cx="9550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サーマルカメラ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63956" y="3132264"/>
            <a:ext cx="54102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dirty="0">
                <a:solidFill>
                  <a:srgbClr val="111726"/>
                </a:solidFill>
                <a:latin typeface="DejaVu Sans"/>
                <a:cs typeface="DejaVu Sans"/>
              </a:rPr>
              <a:t>4,200</a:t>
            </a:r>
            <a:r>
              <a:rPr sz="1150" spc="-50" dirty="0">
                <a:solidFill>
                  <a:srgbClr val="111726"/>
                </a:solidFill>
                <a:latin typeface="SimSun"/>
                <a:cs typeface="SimSun"/>
              </a:rPr>
              <a:t>円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12000" y="3675189"/>
            <a:ext cx="42290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dirty="0">
                <a:solidFill>
                  <a:srgbClr val="374050"/>
                </a:solidFill>
                <a:latin typeface="DejaVu Sans"/>
                <a:cs typeface="DejaVu Sans"/>
              </a:rPr>
              <a:t>AI</a:t>
            </a:r>
            <a:r>
              <a:rPr sz="1150" spc="-80" dirty="0">
                <a:solidFill>
                  <a:srgbClr val="374050"/>
                </a:solidFill>
                <a:latin typeface="SimSun"/>
                <a:cs typeface="SimSun"/>
              </a:rPr>
              <a:t>処理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98569" y="3692524"/>
            <a:ext cx="14128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Qualcomm 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QCS6490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863956" y="3675189"/>
            <a:ext cx="54102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dirty="0">
                <a:solidFill>
                  <a:srgbClr val="111726"/>
                </a:solidFill>
                <a:latin typeface="DejaVu Sans"/>
                <a:cs typeface="DejaVu Sans"/>
              </a:rPr>
              <a:t>5,800</a:t>
            </a:r>
            <a:r>
              <a:rPr sz="1150" spc="-50" dirty="0">
                <a:solidFill>
                  <a:srgbClr val="111726"/>
                </a:solidFill>
                <a:latin typeface="SimSun"/>
                <a:cs typeface="SimSun"/>
              </a:rPr>
              <a:t>円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12000" y="4218114"/>
            <a:ext cx="2921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374050"/>
                </a:solidFill>
                <a:latin typeface="SimSun"/>
                <a:cs typeface="SimSun"/>
              </a:rPr>
              <a:t>表</a:t>
            </a:r>
            <a:r>
              <a:rPr sz="1150" spc="-50" dirty="0">
                <a:solidFill>
                  <a:srgbClr val="374050"/>
                </a:solidFill>
                <a:latin typeface="Meiryo"/>
                <a:cs typeface="Meiryo"/>
              </a:rPr>
              <a:t>⽰</a:t>
            </a:r>
            <a:endParaRPr sz="1150">
              <a:latin typeface="Meiryo"/>
              <a:cs typeface="Meiry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998569" y="4218114"/>
            <a:ext cx="174434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HUD</a:t>
            </a:r>
            <a:r>
              <a:rPr sz="1150" spc="-145" dirty="0">
                <a:solidFill>
                  <a:srgbClr val="4A5462"/>
                </a:solidFill>
                <a:latin typeface="SimSun"/>
                <a:cs typeface="SimSun"/>
              </a:rPr>
              <a:t>モジュール 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(ECX341A)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63956" y="4218114"/>
            <a:ext cx="54102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dirty="0">
                <a:solidFill>
                  <a:srgbClr val="111726"/>
                </a:solidFill>
                <a:latin typeface="DejaVu Sans"/>
                <a:cs typeface="DejaVu Sans"/>
              </a:rPr>
              <a:t>3,500</a:t>
            </a:r>
            <a:r>
              <a:rPr sz="1150" spc="-50" dirty="0">
                <a:solidFill>
                  <a:srgbClr val="111726"/>
                </a:solidFill>
                <a:latin typeface="SimSun"/>
                <a:cs typeface="SimSun"/>
              </a:rPr>
              <a:t>円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12000" y="4761039"/>
            <a:ext cx="2921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80" dirty="0">
                <a:solidFill>
                  <a:srgbClr val="374050"/>
                </a:solidFill>
                <a:latin typeface="SimSun"/>
                <a:cs typeface="SimSun"/>
              </a:rPr>
              <a:t>電源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98569" y="4778375"/>
            <a:ext cx="151511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Li-ion 500mAh + </a:t>
            </a:r>
            <a:r>
              <a:rPr sz="1050" spc="-20" dirty="0">
                <a:solidFill>
                  <a:srgbClr val="4A5462"/>
                </a:solidFill>
                <a:latin typeface="DejaVu Sans"/>
                <a:cs typeface="DejaVu Sans"/>
              </a:rPr>
              <a:t>PMIC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863956" y="4761039"/>
            <a:ext cx="54102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dirty="0">
                <a:solidFill>
                  <a:srgbClr val="111726"/>
                </a:solidFill>
                <a:latin typeface="DejaVu Sans"/>
                <a:cs typeface="DejaVu Sans"/>
              </a:rPr>
              <a:t>1,200</a:t>
            </a:r>
            <a:r>
              <a:rPr sz="1150" spc="-50" dirty="0">
                <a:solidFill>
                  <a:srgbClr val="111726"/>
                </a:solidFill>
                <a:latin typeface="SimSun"/>
                <a:cs typeface="SimSun"/>
              </a:rPr>
              <a:t>円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29399" y="5303964"/>
            <a:ext cx="4876800" cy="6445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106680" algn="r">
              <a:lnSpc>
                <a:spcPct val="100000"/>
              </a:lnSpc>
              <a:spcBef>
                <a:spcPts val="135"/>
              </a:spcBef>
              <a:tabLst>
                <a:tab pos="886460" algn="l"/>
                <a:tab pos="3751579" algn="l"/>
              </a:tabLst>
            </a:pPr>
            <a:r>
              <a:rPr sz="1150" spc="-110" dirty="0">
                <a:solidFill>
                  <a:srgbClr val="374050"/>
                </a:solidFill>
                <a:latin typeface="SimSun"/>
                <a:cs typeface="SimSun"/>
              </a:rPr>
              <a:t>メ</a:t>
            </a:r>
            <a:r>
              <a:rPr sz="1150" spc="-50" dirty="0">
                <a:solidFill>
                  <a:srgbClr val="374050"/>
                </a:solidFill>
                <a:latin typeface="SimSun"/>
                <a:cs typeface="SimSun"/>
              </a:rPr>
              <a:t>カ</a:t>
            </a:r>
            <a:r>
              <a:rPr sz="1150" dirty="0">
                <a:solidFill>
                  <a:srgbClr val="374050"/>
                </a:solidFill>
                <a:latin typeface="SimSun"/>
                <a:cs typeface="SimSun"/>
              </a:rPr>
              <a:t>	</a:t>
            </a:r>
            <a:r>
              <a:rPr sz="1050" spc="-15" dirty="0">
                <a:solidFill>
                  <a:srgbClr val="4A5462"/>
                </a:solidFill>
                <a:latin typeface="DejaVu Sans"/>
                <a:cs typeface="DejaVu Sans"/>
              </a:rPr>
              <a:t>TR-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90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フレ</a:t>
            </a:r>
            <a:r>
              <a:rPr sz="1150" spc="-145" dirty="0">
                <a:solidFill>
                  <a:srgbClr val="4A5462"/>
                </a:solidFill>
                <a:latin typeface="SimSun"/>
                <a:cs typeface="SimSun"/>
              </a:rPr>
              <a:t>ー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ム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⼀</a:t>
            </a:r>
            <a:r>
              <a:rPr sz="1150" spc="-50" dirty="0">
                <a:solidFill>
                  <a:srgbClr val="4A5462"/>
                </a:solidFill>
                <a:latin typeface="SimSun"/>
                <a:cs typeface="SimSun"/>
              </a:rPr>
              <a:t>式</a:t>
            </a:r>
            <a:r>
              <a:rPr sz="1150" dirty="0">
                <a:solidFill>
                  <a:srgbClr val="4A5462"/>
                </a:solidFill>
                <a:latin typeface="SimSun"/>
                <a:cs typeface="SimSun"/>
              </a:rPr>
              <a:t>	</a:t>
            </a:r>
            <a:r>
              <a:rPr sz="1050" dirty="0">
                <a:solidFill>
                  <a:srgbClr val="111726"/>
                </a:solidFill>
                <a:latin typeface="DejaVu Sans"/>
                <a:cs typeface="DejaVu Sans"/>
              </a:rPr>
              <a:t>2,700</a:t>
            </a:r>
            <a:r>
              <a:rPr sz="1150" spc="-50" dirty="0">
                <a:solidFill>
                  <a:srgbClr val="111726"/>
                </a:solidFill>
                <a:latin typeface="SimSun"/>
                <a:cs typeface="SimSun"/>
              </a:rPr>
              <a:t>円</a:t>
            </a:r>
            <a:endParaRPr sz="11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050">
              <a:latin typeface="SimSun"/>
              <a:cs typeface="SimSun"/>
            </a:endParaRPr>
          </a:p>
          <a:p>
            <a:pPr marR="106680" algn="r">
              <a:lnSpc>
                <a:spcPct val="100000"/>
              </a:lnSpc>
              <a:tabLst>
                <a:tab pos="3956685" algn="l"/>
              </a:tabLst>
            </a:pPr>
            <a:r>
              <a:rPr sz="1150" spc="-110" dirty="0">
                <a:solidFill>
                  <a:srgbClr val="374050"/>
                </a:solidFill>
                <a:latin typeface="SimSun"/>
                <a:cs typeface="SimSun"/>
              </a:rPr>
              <a:t>その他部品</a:t>
            </a:r>
            <a:r>
              <a:rPr sz="1150" spc="-210" dirty="0">
                <a:solidFill>
                  <a:srgbClr val="374050"/>
                </a:solidFill>
                <a:latin typeface="SimSun"/>
                <a:cs typeface="SimSun"/>
              </a:rPr>
              <a:t> </a:t>
            </a:r>
            <a:r>
              <a:rPr sz="1050" dirty="0">
                <a:solidFill>
                  <a:srgbClr val="374050"/>
                </a:solidFill>
                <a:latin typeface="DejaVu Sans"/>
                <a:cs typeface="DejaVu Sans"/>
              </a:rPr>
              <a:t>(11</a:t>
            </a:r>
            <a:r>
              <a:rPr sz="1150" spc="-110" dirty="0">
                <a:solidFill>
                  <a:srgbClr val="374050"/>
                </a:solidFill>
                <a:latin typeface="SimSun"/>
                <a:cs typeface="SimSun"/>
              </a:rPr>
              <a:t>点</a:t>
            </a:r>
            <a:r>
              <a:rPr sz="1050" spc="-50" dirty="0">
                <a:solidFill>
                  <a:srgbClr val="374050"/>
                </a:solidFill>
                <a:latin typeface="DejaVu Sans"/>
                <a:cs typeface="DejaVu Sans"/>
              </a:rPr>
              <a:t>)</a:t>
            </a:r>
            <a:r>
              <a:rPr sz="1050" dirty="0">
                <a:solidFill>
                  <a:srgbClr val="374050"/>
                </a:solidFill>
                <a:latin typeface="DejaVu Sans"/>
                <a:cs typeface="DejaVu Sans"/>
              </a:rPr>
              <a:t>	</a:t>
            </a:r>
            <a:r>
              <a:rPr sz="1150" spc="-110" dirty="0">
                <a:solidFill>
                  <a:srgbClr val="111726"/>
                </a:solidFill>
                <a:latin typeface="SimSun"/>
                <a:cs typeface="SimSun"/>
              </a:rPr>
              <a:t>計</a:t>
            </a:r>
            <a:r>
              <a:rPr sz="1150" spc="-240" dirty="0">
                <a:solidFill>
                  <a:srgbClr val="111726"/>
                </a:solidFill>
                <a:latin typeface="SimSun"/>
                <a:cs typeface="SimSun"/>
              </a:rPr>
              <a:t> </a:t>
            </a:r>
            <a:r>
              <a:rPr sz="1050" dirty="0">
                <a:solidFill>
                  <a:srgbClr val="111726"/>
                </a:solidFill>
                <a:latin typeface="DejaVu Sans"/>
                <a:cs typeface="DejaVu Sans"/>
              </a:rPr>
              <a:t>0,000</a:t>
            </a:r>
            <a:r>
              <a:rPr sz="1150" spc="-50" dirty="0">
                <a:solidFill>
                  <a:srgbClr val="111726"/>
                </a:solidFill>
                <a:latin typeface="SimSun"/>
                <a:cs typeface="SimSun"/>
              </a:rPr>
              <a:t>円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6715124"/>
            <a:ext cx="12192000" cy="495300"/>
          </a:xfrm>
          <a:custGeom>
            <a:avLst/>
            <a:gdLst/>
            <a:ahLst/>
            <a:cxnLst/>
            <a:rect l="l" t="t" r="r" b="b"/>
            <a:pathLst>
              <a:path w="12192000" h="495300">
                <a:moveTo>
                  <a:pt x="12191999" y="495299"/>
                </a:moveTo>
                <a:lnTo>
                  <a:pt x="0" y="4952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495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337676" y="6873921"/>
            <a:ext cx="410209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16/25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44500" y="6880351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48450"/>
            <a:chOff x="0" y="0"/>
            <a:chExt cx="12192000" cy="6648450"/>
          </a:xfrm>
        </p:grpSpPr>
        <p:sp>
          <p:nvSpPr>
            <p:cNvPr id="3" name="object 3"/>
            <p:cNvSpPr/>
            <p:nvPr/>
          </p:nvSpPr>
          <p:spPr>
            <a:xfrm>
              <a:off x="0" y="685799"/>
              <a:ext cx="12192000" cy="5962650"/>
            </a:xfrm>
            <a:custGeom>
              <a:avLst/>
              <a:gdLst/>
              <a:ahLst/>
              <a:cxnLst/>
              <a:rect l="l" t="t" r="r" b="b"/>
              <a:pathLst>
                <a:path w="12192000" h="5962650">
                  <a:moveTo>
                    <a:pt x="0" y="5962649"/>
                  </a:moveTo>
                  <a:lnTo>
                    <a:pt x="12191999" y="596264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96264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800"/>
            </a:xfrm>
            <a:custGeom>
              <a:avLst/>
              <a:gdLst/>
              <a:ahLst/>
              <a:cxnLst/>
              <a:rect l="l" t="t" r="r" b="b"/>
              <a:pathLst>
                <a:path w="12192000" h="685800">
                  <a:moveTo>
                    <a:pt x="12191999" y="685799"/>
                  </a:moveTo>
                  <a:lnTo>
                    <a:pt x="0" y="6857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685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4952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29031"/>
            <a:ext cx="253365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55" dirty="0">
                <a:latin typeface="BIZ UDPGothic"/>
                <a:cs typeface="BIZ UDPGothic"/>
              </a:rPr>
              <a:t>主な部品サプライヤ見積</a:t>
            </a:r>
            <a:endParaRPr sz="2000">
              <a:latin typeface="BIZ UDPGothic"/>
              <a:cs typeface="BIZ UDP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799" y="990599"/>
            <a:ext cx="11582400" cy="5353050"/>
            <a:chOff x="304799" y="990599"/>
            <a:chExt cx="11582400" cy="5353050"/>
          </a:xfrm>
        </p:grpSpPr>
        <p:sp>
          <p:nvSpPr>
            <p:cNvPr id="8" name="object 8"/>
            <p:cNvSpPr/>
            <p:nvPr/>
          </p:nvSpPr>
          <p:spPr>
            <a:xfrm>
              <a:off x="304799" y="990599"/>
              <a:ext cx="11582400" cy="5353050"/>
            </a:xfrm>
            <a:custGeom>
              <a:avLst/>
              <a:gdLst/>
              <a:ahLst/>
              <a:cxnLst/>
              <a:rect l="l" t="t" r="r" b="b"/>
              <a:pathLst>
                <a:path w="11582400" h="5353050">
                  <a:moveTo>
                    <a:pt x="11511202" y="5353049"/>
                  </a:moveTo>
                  <a:lnTo>
                    <a:pt x="71196" y="5353049"/>
                  </a:lnTo>
                  <a:lnTo>
                    <a:pt x="66241" y="5352561"/>
                  </a:lnTo>
                  <a:lnTo>
                    <a:pt x="29705" y="5337427"/>
                  </a:lnTo>
                  <a:lnTo>
                    <a:pt x="3885" y="5301387"/>
                  </a:lnTo>
                  <a:lnTo>
                    <a:pt x="0" y="5281852"/>
                  </a:lnTo>
                  <a:lnTo>
                    <a:pt x="0" y="527684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2" y="3885"/>
                  </a:lnTo>
                  <a:lnTo>
                    <a:pt x="71196" y="0"/>
                  </a:lnTo>
                  <a:lnTo>
                    <a:pt x="11511202" y="0"/>
                  </a:lnTo>
                  <a:lnTo>
                    <a:pt x="11552691" y="15621"/>
                  </a:lnTo>
                  <a:lnTo>
                    <a:pt x="11578512" y="51661"/>
                  </a:lnTo>
                  <a:lnTo>
                    <a:pt x="11582397" y="71196"/>
                  </a:lnTo>
                  <a:lnTo>
                    <a:pt x="11582397" y="5281852"/>
                  </a:lnTo>
                  <a:lnTo>
                    <a:pt x="11566775" y="5323343"/>
                  </a:lnTo>
                  <a:lnTo>
                    <a:pt x="11530735" y="5349162"/>
                  </a:lnTo>
                  <a:lnTo>
                    <a:pt x="11516156" y="5352561"/>
                  </a:lnTo>
                  <a:lnTo>
                    <a:pt x="11511202" y="5353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5299" y="4705349"/>
              <a:ext cx="11201400" cy="1447800"/>
            </a:xfrm>
            <a:custGeom>
              <a:avLst/>
              <a:gdLst/>
              <a:ahLst/>
              <a:cxnLst/>
              <a:rect l="l" t="t" r="r" b="b"/>
              <a:pathLst>
                <a:path w="11201400" h="1447800">
                  <a:moveTo>
                    <a:pt x="11130202" y="1447799"/>
                  </a:moveTo>
                  <a:lnTo>
                    <a:pt x="71196" y="1447799"/>
                  </a:lnTo>
                  <a:lnTo>
                    <a:pt x="66241" y="1447311"/>
                  </a:lnTo>
                  <a:lnTo>
                    <a:pt x="29705" y="1432178"/>
                  </a:lnTo>
                  <a:lnTo>
                    <a:pt x="3885" y="1396137"/>
                  </a:lnTo>
                  <a:lnTo>
                    <a:pt x="0" y="1376603"/>
                  </a:lnTo>
                  <a:lnTo>
                    <a:pt x="0" y="13715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11130202" y="0"/>
                  </a:lnTo>
                  <a:lnTo>
                    <a:pt x="11171691" y="15621"/>
                  </a:lnTo>
                  <a:lnTo>
                    <a:pt x="11197513" y="51661"/>
                  </a:lnTo>
                  <a:lnTo>
                    <a:pt x="11201399" y="71196"/>
                  </a:lnTo>
                  <a:lnTo>
                    <a:pt x="11201399" y="1376603"/>
                  </a:lnTo>
                  <a:lnTo>
                    <a:pt x="11185775" y="1418094"/>
                  </a:lnTo>
                  <a:lnTo>
                    <a:pt x="11149736" y="1443913"/>
                  </a:lnTo>
                  <a:lnTo>
                    <a:pt x="11135156" y="1447311"/>
                  </a:lnTo>
                  <a:lnTo>
                    <a:pt x="11130202" y="14477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015" y="1239440"/>
              <a:ext cx="171449" cy="15001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362949" y="2657474"/>
            <a:ext cx="3333750" cy="619125"/>
            <a:chOff x="8362949" y="2657474"/>
            <a:chExt cx="3333750" cy="619125"/>
          </a:xfrm>
        </p:grpSpPr>
        <p:sp>
          <p:nvSpPr>
            <p:cNvPr id="12" name="object 12"/>
            <p:cNvSpPr/>
            <p:nvPr/>
          </p:nvSpPr>
          <p:spPr>
            <a:xfrm>
              <a:off x="8362949" y="2657474"/>
              <a:ext cx="3333750" cy="619125"/>
            </a:xfrm>
            <a:custGeom>
              <a:avLst/>
              <a:gdLst/>
              <a:ahLst/>
              <a:cxnLst/>
              <a:rect l="l" t="t" r="r" b="b"/>
              <a:pathLst>
                <a:path w="3333750" h="619125">
                  <a:moveTo>
                    <a:pt x="3333749" y="619124"/>
                  </a:moveTo>
                  <a:lnTo>
                    <a:pt x="0" y="619124"/>
                  </a:lnTo>
                  <a:lnTo>
                    <a:pt x="0" y="0"/>
                  </a:lnTo>
                  <a:lnTo>
                    <a:pt x="3333749" y="0"/>
                  </a:lnTo>
                  <a:lnTo>
                    <a:pt x="3333749" y="619124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24873" y="2867024"/>
              <a:ext cx="1066800" cy="190500"/>
            </a:xfrm>
            <a:custGeom>
              <a:avLst/>
              <a:gdLst/>
              <a:ahLst/>
              <a:cxnLst/>
              <a:rect l="l" t="t" r="r" b="b"/>
              <a:pathLst>
                <a:path w="1066800" h="190500">
                  <a:moveTo>
                    <a:pt x="1033751" y="190499"/>
                  </a:moveTo>
                  <a:lnTo>
                    <a:pt x="33047" y="190499"/>
                  </a:lnTo>
                  <a:lnTo>
                    <a:pt x="28186" y="189532"/>
                  </a:lnTo>
                  <a:lnTo>
                    <a:pt x="966" y="162311"/>
                  </a:lnTo>
                  <a:lnTo>
                    <a:pt x="0" y="157452"/>
                  </a:lnTo>
                  <a:lnTo>
                    <a:pt x="0" y="1523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033751" y="0"/>
                  </a:lnTo>
                  <a:lnTo>
                    <a:pt x="1065832" y="28187"/>
                  </a:lnTo>
                  <a:lnTo>
                    <a:pt x="1066799" y="33047"/>
                  </a:lnTo>
                  <a:lnTo>
                    <a:pt x="1066799" y="157452"/>
                  </a:lnTo>
                  <a:lnTo>
                    <a:pt x="1038612" y="189532"/>
                  </a:lnTo>
                  <a:lnTo>
                    <a:pt x="1033751" y="1904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29773" y="2867024"/>
              <a:ext cx="838200" cy="190500"/>
            </a:xfrm>
            <a:custGeom>
              <a:avLst/>
              <a:gdLst/>
              <a:ahLst/>
              <a:cxnLst/>
              <a:rect l="l" t="t" r="r" b="b"/>
              <a:pathLst>
                <a:path w="838200" h="190500">
                  <a:moveTo>
                    <a:pt x="805152" y="190499"/>
                  </a:moveTo>
                  <a:lnTo>
                    <a:pt x="33047" y="190499"/>
                  </a:lnTo>
                  <a:lnTo>
                    <a:pt x="28187" y="189532"/>
                  </a:lnTo>
                  <a:lnTo>
                    <a:pt x="966" y="162311"/>
                  </a:lnTo>
                  <a:lnTo>
                    <a:pt x="0" y="157452"/>
                  </a:lnTo>
                  <a:lnTo>
                    <a:pt x="0" y="1523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805152" y="0"/>
                  </a:lnTo>
                  <a:lnTo>
                    <a:pt x="837233" y="28187"/>
                  </a:lnTo>
                  <a:lnTo>
                    <a:pt x="838199" y="33047"/>
                  </a:lnTo>
                  <a:lnTo>
                    <a:pt x="838199" y="157452"/>
                  </a:lnTo>
                  <a:lnTo>
                    <a:pt x="810011" y="189532"/>
                  </a:lnTo>
                  <a:lnTo>
                    <a:pt x="805152" y="190499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1681" y="1162418"/>
            <a:ext cx="219710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主要</a:t>
            </a:r>
            <a:r>
              <a:rPr sz="1550" spc="-225" dirty="0">
                <a:solidFill>
                  <a:srgbClr val="374050"/>
                </a:solidFill>
                <a:latin typeface="PMingLiU"/>
                <a:cs typeface="PMingLiU"/>
              </a:rPr>
              <a:t>サプライヤ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と</a:t>
            </a: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MOQ</a:t>
            </a:r>
            <a:r>
              <a:rPr sz="1550" spc="-175" dirty="0">
                <a:solidFill>
                  <a:srgbClr val="374050"/>
                </a:solidFill>
                <a:latin typeface="SimSun"/>
                <a:cs typeface="SimSun"/>
              </a:rPr>
              <a:t>情報</a:t>
            </a:r>
            <a:endParaRPr sz="1550">
              <a:latin typeface="SimSun"/>
              <a:cs typeface="SimSu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524873" y="2247899"/>
            <a:ext cx="2085975" cy="190500"/>
            <a:chOff x="8524873" y="2247899"/>
            <a:chExt cx="2085975" cy="190500"/>
          </a:xfrm>
        </p:grpSpPr>
        <p:sp>
          <p:nvSpPr>
            <p:cNvPr id="17" name="object 17"/>
            <p:cNvSpPr/>
            <p:nvPr/>
          </p:nvSpPr>
          <p:spPr>
            <a:xfrm>
              <a:off x="8524873" y="2247899"/>
              <a:ext cx="1066800" cy="190500"/>
            </a:xfrm>
            <a:custGeom>
              <a:avLst/>
              <a:gdLst/>
              <a:ahLst/>
              <a:cxnLst/>
              <a:rect l="l" t="t" r="r" b="b"/>
              <a:pathLst>
                <a:path w="1066800" h="190500">
                  <a:moveTo>
                    <a:pt x="1033751" y="190499"/>
                  </a:moveTo>
                  <a:lnTo>
                    <a:pt x="33047" y="190499"/>
                  </a:lnTo>
                  <a:lnTo>
                    <a:pt x="28186" y="189533"/>
                  </a:lnTo>
                  <a:lnTo>
                    <a:pt x="966" y="162312"/>
                  </a:lnTo>
                  <a:lnTo>
                    <a:pt x="0" y="157452"/>
                  </a:lnTo>
                  <a:lnTo>
                    <a:pt x="0" y="1523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1033751" y="0"/>
                  </a:lnTo>
                  <a:lnTo>
                    <a:pt x="1065832" y="28187"/>
                  </a:lnTo>
                  <a:lnTo>
                    <a:pt x="1066799" y="33047"/>
                  </a:lnTo>
                  <a:lnTo>
                    <a:pt x="1066799" y="157452"/>
                  </a:lnTo>
                  <a:lnTo>
                    <a:pt x="1038612" y="189533"/>
                  </a:lnTo>
                  <a:lnTo>
                    <a:pt x="1033751" y="1904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29773" y="2247899"/>
              <a:ext cx="981075" cy="190500"/>
            </a:xfrm>
            <a:custGeom>
              <a:avLst/>
              <a:gdLst/>
              <a:ahLst/>
              <a:cxnLst/>
              <a:rect l="l" t="t" r="r" b="b"/>
              <a:pathLst>
                <a:path w="981075" h="190500">
                  <a:moveTo>
                    <a:pt x="948027" y="190499"/>
                  </a:moveTo>
                  <a:lnTo>
                    <a:pt x="33047" y="190499"/>
                  </a:lnTo>
                  <a:lnTo>
                    <a:pt x="28187" y="189533"/>
                  </a:lnTo>
                  <a:lnTo>
                    <a:pt x="966" y="162312"/>
                  </a:lnTo>
                  <a:lnTo>
                    <a:pt x="0" y="157452"/>
                  </a:lnTo>
                  <a:lnTo>
                    <a:pt x="0" y="1523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948027" y="0"/>
                  </a:lnTo>
                  <a:lnTo>
                    <a:pt x="980108" y="28187"/>
                  </a:lnTo>
                  <a:lnTo>
                    <a:pt x="981074" y="33047"/>
                  </a:lnTo>
                  <a:lnTo>
                    <a:pt x="981074" y="157452"/>
                  </a:lnTo>
                  <a:lnTo>
                    <a:pt x="952887" y="189533"/>
                  </a:lnTo>
                  <a:lnTo>
                    <a:pt x="948027" y="1904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524873" y="3486149"/>
            <a:ext cx="1485900" cy="190500"/>
            <a:chOff x="8524873" y="3486149"/>
            <a:chExt cx="1485900" cy="190500"/>
          </a:xfrm>
        </p:grpSpPr>
        <p:sp>
          <p:nvSpPr>
            <p:cNvPr id="20" name="object 20"/>
            <p:cNvSpPr/>
            <p:nvPr/>
          </p:nvSpPr>
          <p:spPr>
            <a:xfrm>
              <a:off x="8524873" y="3486149"/>
              <a:ext cx="609600" cy="190500"/>
            </a:xfrm>
            <a:custGeom>
              <a:avLst/>
              <a:gdLst/>
              <a:ahLst/>
              <a:cxnLst/>
              <a:rect l="l" t="t" r="r" b="b"/>
              <a:pathLst>
                <a:path w="609600" h="190500">
                  <a:moveTo>
                    <a:pt x="576552" y="190499"/>
                  </a:moveTo>
                  <a:lnTo>
                    <a:pt x="33047" y="190499"/>
                  </a:lnTo>
                  <a:lnTo>
                    <a:pt x="28186" y="189533"/>
                  </a:lnTo>
                  <a:lnTo>
                    <a:pt x="966" y="162311"/>
                  </a:lnTo>
                  <a:lnTo>
                    <a:pt x="0" y="157452"/>
                  </a:lnTo>
                  <a:lnTo>
                    <a:pt x="0" y="1523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576552" y="0"/>
                  </a:lnTo>
                  <a:lnTo>
                    <a:pt x="608633" y="28187"/>
                  </a:lnTo>
                  <a:lnTo>
                    <a:pt x="609599" y="33047"/>
                  </a:lnTo>
                  <a:lnTo>
                    <a:pt x="609599" y="157452"/>
                  </a:lnTo>
                  <a:lnTo>
                    <a:pt x="581412" y="189533"/>
                  </a:lnTo>
                  <a:lnTo>
                    <a:pt x="576552" y="190499"/>
                  </a:lnTo>
                  <a:close/>
                </a:path>
              </a:pathLst>
            </a:custGeom>
            <a:solidFill>
              <a:srgbClr val="EC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72573" y="3486149"/>
              <a:ext cx="838200" cy="190500"/>
            </a:xfrm>
            <a:custGeom>
              <a:avLst/>
              <a:gdLst/>
              <a:ahLst/>
              <a:cxnLst/>
              <a:rect l="l" t="t" r="r" b="b"/>
              <a:pathLst>
                <a:path w="838200" h="190500">
                  <a:moveTo>
                    <a:pt x="805152" y="190499"/>
                  </a:moveTo>
                  <a:lnTo>
                    <a:pt x="33047" y="190499"/>
                  </a:lnTo>
                  <a:lnTo>
                    <a:pt x="28187" y="189533"/>
                  </a:lnTo>
                  <a:lnTo>
                    <a:pt x="966" y="162311"/>
                  </a:lnTo>
                  <a:lnTo>
                    <a:pt x="0" y="157452"/>
                  </a:lnTo>
                  <a:lnTo>
                    <a:pt x="0" y="1523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805152" y="0"/>
                  </a:lnTo>
                  <a:lnTo>
                    <a:pt x="837233" y="28187"/>
                  </a:lnTo>
                  <a:lnTo>
                    <a:pt x="838199" y="33047"/>
                  </a:lnTo>
                  <a:lnTo>
                    <a:pt x="838199" y="157452"/>
                  </a:lnTo>
                  <a:lnTo>
                    <a:pt x="810011" y="189533"/>
                  </a:lnTo>
                  <a:lnTo>
                    <a:pt x="805152" y="190499"/>
                  </a:lnTo>
                  <a:close/>
                </a:path>
              </a:pathLst>
            </a:custGeom>
            <a:solidFill>
              <a:srgbClr val="DF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95299" y="1600199"/>
          <a:ext cx="11191875" cy="290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99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165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部品</a:t>
                      </a:r>
                      <a:r>
                        <a:rPr sz="1200" spc="-140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カテゴリ</a:t>
                      </a:r>
                      <a:endParaRPr sz="1200">
                        <a:latin typeface="PMingLiU"/>
                        <a:cs typeface="PMingLiU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F2F4F5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165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代表</a:t>
                      </a:r>
                      <a:r>
                        <a:rPr sz="1200" spc="-150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サプライヤ</a:t>
                      </a:r>
                      <a:endParaRPr sz="1200">
                        <a:latin typeface="PMingLiU"/>
                        <a:cs typeface="PMingLiU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F2F4F5"/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050" b="1" spc="-25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MOQ</a:t>
                      </a:r>
                      <a:endParaRPr sz="1050">
                        <a:latin typeface="DejaVu Sans"/>
                        <a:cs typeface="DejaVu Sans"/>
                      </a:endParaRPr>
                    </a:p>
                  </a:txBody>
                  <a:tcPr marL="0" marR="0" marT="12827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F2F4F5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00" spc="-165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特徴</a:t>
                      </a:r>
                      <a:r>
                        <a:rPr sz="1200" spc="-165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‧</a:t>
                      </a:r>
                      <a:r>
                        <a:rPr sz="1200" spc="-11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強み</a:t>
                      </a:r>
                      <a:endParaRPr sz="1200">
                        <a:latin typeface="SimSun"/>
                        <a:cs typeface="SimSun"/>
                      </a:endParaRPr>
                    </a:p>
                  </a:txBody>
                  <a:tcPr marL="0" marR="0" marT="10922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F2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sz="1150" spc="-55" dirty="0">
                          <a:latin typeface="PMingLiU"/>
                          <a:cs typeface="PMingLiU"/>
                        </a:rPr>
                        <a:t>カメラ </a:t>
                      </a:r>
                      <a:r>
                        <a:rPr sz="1050" spc="-10" dirty="0">
                          <a:latin typeface="DejaVu Sans"/>
                          <a:cs typeface="DejaVu Sans"/>
                        </a:rPr>
                        <a:t>/ </a:t>
                      </a:r>
                      <a:r>
                        <a:rPr sz="1050" dirty="0">
                          <a:latin typeface="DejaVu Sans"/>
                          <a:cs typeface="DejaVu Sans"/>
                        </a:rPr>
                        <a:t>SoC</a:t>
                      </a:r>
                      <a:r>
                        <a:rPr sz="1050" spc="-15" dirty="0">
                          <a:latin typeface="DejaVu Sans"/>
                          <a:cs typeface="DejaVu Sans"/>
                        </a:rPr>
                        <a:t> / </a:t>
                      </a:r>
                      <a:r>
                        <a:rPr sz="1050" spc="-20" dirty="0">
                          <a:latin typeface="DejaVu Sans"/>
                          <a:cs typeface="DejaVu Sans"/>
                        </a:rPr>
                        <a:t>PMIC</a:t>
                      </a:r>
                      <a:endParaRPr sz="1050">
                        <a:latin typeface="DejaVu Sans"/>
                        <a:cs typeface="DejaVu Sans"/>
                      </a:endParaRPr>
                    </a:p>
                  </a:txBody>
                  <a:tcPr marL="0" marR="0" marT="57785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10" dirty="0">
                          <a:latin typeface="DejaVu Sans"/>
                          <a:cs typeface="DejaVu Sans"/>
                        </a:rPr>
                        <a:t>Macnica</a:t>
                      </a:r>
                      <a:endParaRPr sz="1200">
                        <a:latin typeface="DejaVu Sans"/>
                        <a:cs typeface="DejaVu Sans"/>
                      </a:endParaRPr>
                    </a:p>
                    <a:p>
                      <a:pPr marL="5384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-90" dirty="0">
                          <a:solidFill>
                            <a:srgbClr val="6A7280"/>
                          </a:solidFill>
                          <a:latin typeface="SimSun"/>
                          <a:cs typeface="SimSun"/>
                        </a:rPr>
                        <a:t>半導体商社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12827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150" spc="-65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トレイ </a:t>
                      </a:r>
                      <a:r>
                        <a:rPr sz="105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500</a:t>
                      </a:r>
                      <a:r>
                        <a:rPr sz="1050" spc="-65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150" spc="-15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〜 </a:t>
                      </a:r>
                      <a:r>
                        <a:rPr sz="105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2,000</a:t>
                      </a:r>
                      <a:r>
                        <a:rPr sz="1150" spc="-5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個</a:t>
                      </a:r>
                      <a:endParaRPr sz="1150">
                        <a:latin typeface="SimSun"/>
                        <a:cs typeface="SimSun"/>
                      </a:endParaRPr>
                    </a:p>
                  </a:txBody>
                  <a:tcPr marL="0" marR="0" marT="57785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  <a:tabLst>
                          <a:tab pos="1337310" algn="l"/>
                        </a:tabLst>
                      </a:pPr>
                      <a:r>
                        <a:rPr sz="1000" spc="-100" dirty="0">
                          <a:solidFill>
                            <a:srgbClr val="1D40AF"/>
                          </a:solidFill>
                          <a:latin typeface="SimSun"/>
                          <a:cs typeface="SimSun"/>
                        </a:rPr>
                        <a:t>技術サポート充</a:t>
                      </a:r>
                      <a:r>
                        <a:rPr sz="1000" spc="-50" dirty="0">
                          <a:solidFill>
                            <a:srgbClr val="1D40AF"/>
                          </a:solidFill>
                          <a:latin typeface="SimSun"/>
                          <a:cs typeface="SimSun"/>
                        </a:rPr>
                        <a:t>実</a:t>
                      </a:r>
                      <a:r>
                        <a:rPr sz="1000" dirty="0">
                          <a:solidFill>
                            <a:srgbClr val="1D40AF"/>
                          </a:solidFill>
                          <a:latin typeface="SimSun"/>
                          <a:cs typeface="SimSun"/>
                        </a:rPr>
                        <a:t>	</a:t>
                      </a:r>
                      <a:r>
                        <a:rPr sz="900" dirty="0">
                          <a:solidFill>
                            <a:srgbClr val="055E45"/>
                          </a:solidFill>
                          <a:latin typeface="DejaVu Sans"/>
                          <a:cs typeface="DejaVu Sans"/>
                        </a:rPr>
                        <a:t>AI SoC</a:t>
                      </a:r>
                      <a:r>
                        <a:rPr sz="1000" spc="-100" dirty="0">
                          <a:solidFill>
                            <a:srgbClr val="055E45"/>
                          </a:solidFill>
                          <a:latin typeface="SimSun"/>
                          <a:cs typeface="SimSun"/>
                        </a:rPr>
                        <a:t>専</a:t>
                      </a:r>
                      <a:r>
                        <a:rPr sz="1000" spc="-100" dirty="0">
                          <a:solidFill>
                            <a:srgbClr val="055E45"/>
                          </a:solidFill>
                          <a:latin typeface="Meiryo"/>
                          <a:cs typeface="Meiryo"/>
                        </a:rPr>
                        <a:t>⾨</a:t>
                      </a:r>
                      <a:r>
                        <a:rPr sz="1000" spc="-100" dirty="0">
                          <a:solidFill>
                            <a:srgbClr val="055E45"/>
                          </a:solidFill>
                          <a:latin typeface="SimSun"/>
                          <a:cs typeface="SimSun"/>
                        </a:rPr>
                        <a:t>知</a:t>
                      </a:r>
                      <a:r>
                        <a:rPr sz="1000" spc="-50" dirty="0">
                          <a:solidFill>
                            <a:srgbClr val="055E45"/>
                          </a:solidFill>
                          <a:latin typeface="SimSun"/>
                          <a:cs typeface="SimSun"/>
                        </a:rPr>
                        <a:t>識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82905">
                        <a:lnSpc>
                          <a:spcPct val="100000"/>
                        </a:lnSpc>
                      </a:pPr>
                      <a:r>
                        <a:rPr sz="1150" spc="-110" dirty="0">
                          <a:latin typeface="SimSun"/>
                          <a:cs typeface="SimSun"/>
                        </a:rPr>
                        <a:t>電池</a:t>
                      </a:r>
                      <a:r>
                        <a:rPr sz="1150" spc="-105" dirty="0">
                          <a:latin typeface="PMingLiU"/>
                          <a:cs typeface="PMingLiU"/>
                        </a:rPr>
                        <a:t>‧レンズ</a:t>
                      </a:r>
                      <a:endParaRPr sz="1150">
                        <a:latin typeface="PMingLiU"/>
                        <a:cs typeface="PMingLiU"/>
                      </a:endParaRPr>
                    </a:p>
                  </a:txBody>
                  <a:tcPr marL="0" marR="0" marT="57785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dirty="0">
                          <a:latin typeface="DejaVu Sans"/>
                          <a:cs typeface="DejaVu Sans"/>
                        </a:rPr>
                        <a:t>Mitsubishi</a:t>
                      </a:r>
                      <a:r>
                        <a:rPr sz="1200" spc="-65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200" spc="-10" dirty="0">
                          <a:latin typeface="DejaVu Sans"/>
                          <a:cs typeface="DejaVu Sans"/>
                        </a:rPr>
                        <a:t>Corp.</a:t>
                      </a:r>
                      <a:endParaRPr sz="1200">
                        <a:latin typeface="DejaVu Sans"/>
                        <a:cs typeface="DejaVu Sans"/>
                      </a:endParaRPr>
                    </a:p>
                    <a:p>
                      <a:pPr marL="5384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000" spc="-100" dirty="0">
                          <a:solidFill>
                            <a:srgbClr val="6A7280"/>
                          </a:solidFill>
                          <a:latin typeface="SimSun"/>
                          <a:cs typeface="SimSun"/>
                        </a:rPr>
                        <a:t>産業電</a:t>
                      </a:r>
                      <a:r>
                        <a:rPr sz="1000" spc="-100" dirty="0">
                          <a:solidFill>
                            <a:srgbClr val="6A7280"/>
                          </a:solidFill>
                          <a:latin typeface="Meiryo"/>
                          <a:cs typeface="Meiryo"/>
                        </a:rPr>
                        <a:t>⼦</a:t>
                      </a:r>
                      <a:r>
                        <a:rPr sz="1000" spc="-100" dirty="0">
                          <a:solidFill>
                            <a:srgbClr val="6A7280"/>
                          </a:solidFill>
                          <a:latin typeface="SimSun"/>
                          <a:cs typeface="SimSun"/>
                        </a:rPr>
                        <a:t>部</a:t>
                      </a:r>
                      <a:r>
                        <a:rPr sz="1000" spc="-50" dirty="0">
                          <a:solidFill>
                            <a:srgbClr val="6A7280"/>
                          </a:solidFill>
                          <a:latin typeface="Meiryo"/>
                          <a:cs typeface="Meiryo"/>
                        </a:rPr>
                        <a:t>⾨</a:t>
                      </a:r>
                      <a:endParaRPr sz="1000">
                        <a:latin typeface="Meiryo"/>
                        <a:cs typeface="Meiryo"/>
                      </a:endParaRPr>
                    </a:p>
                  </a:txBody>
                  <a:tcPr marL="0" marR="0" marT="12827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150" spc="-11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案件毎</a:t>
                      </a:r>
                      <a:r>
                        <a:rPr sz="1150" spc="-110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に</a:t>
                      </a:r>
                      <a:r>
                        <a:rPr sz="1150" spc="-8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相談</a:t>
                      </a:r>
                      <a:endParaRPr sz="1150">
                        <a:latin typeface="SimSun"/>
                        <a:cs typeface="SimSun"/>
                      </a:endParaRPr>
                    </a:p>
                  </a:txBody>
                  <a:tcPr marL="0" marR="0" marT="57785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  <a:tabLst>
                          <a:tab pos="1336040" algn="l"/>
                        </a:tabLst>
                      </a:pPr>
                      <a:r>
                        <a:rPr sz="1000" spc="-100" dirty="0">
                          <a:solidFill>
                            <a:srgbClr val="991B1B"/>
                          </a:solidFill>
                          <a:latin typeface="SimSun"/>
                          <a:cs typeface="SimSun"/>
                        </a:rPr>
                        <a:t>グロ</a:t>
                      </a:r>
                      <a:r>
                        <a:rPr sz="1000" spc="-110" dirty="0">
                          <a:solidFill>
                            <a:srgbClr val="991B1B"/>
                          </a:solidFill>
                          <a:latin typeface="SimSun"/>
                          <a:cs typeface="SimSun"/>
                        </a:rPr>
                        <a:t>ー</a:t>
                      </a:r>
                      <a:r>
                        <a:rPr sz="1000" spc="-100" dirty="0">
                          <a:solidFill>
                            <a:srgbClr val="991B1B"/>
                          </a:solidFill>
                          <a:latin typeface="SimSun"/>
                          <a:cs typeface="SimSun"/>
                        </a:rPr>
                        <a:t>バル調達</a:t>
                      </a:r>
                      <a:r>
                        <a:rPr sz="1000" spc="-50" dirty="0">
                          <a:solidFill>
                            <a:srgbClr val="991B1B"/>
                          </a:solidFill>
                          <a:latin typeface="SimSun"/>
                          <a:cs typeface="SimSun"/>
                        </a:rPr>
                        <a:t>網</a:t>
                      </a:r>
                      <a:r>
                        <a:rPr sz="1000" dirty="0">
                          <a:solidFill>
                            <a:srgbClr val="991B1B"/>
                          </a:solidFill>
                          <a:latin typeface="SimSun"/>
                          <a:cs typeface="SimSun"/>
                        </a:rPr>
                        <a:t>	</a:t>
                      </a:r>
                      <a:r>
                        <a:rPr sz="1000" spc="-100" dirty="0">
                          <a:solidFill>
                            <a:srgbClr val="91400D"/>
                          </a:solidFill>
                          <a:latin typeface="Meiryo"/>
                          <a:cs typeface="Meiryo"/>
                        </a:rPr>
                        <a:t>⼤</a:t>
                      </a:r>
                      <a:r>
                        <a:rPr sz="1000" spc="-100" dirty="0">
                          <a:solidFill>
                            <a:srgbClr val="91400D"/>
                          </a:solidFill>
                          <a:latin typeface="SimSun"/>
                          <a:cs typeface="SimSun"/>
                        </a:rPr>
                        <a:t>量発注向</a:t>
                      </a:r>
                      <a:r>
                        <a:rPr sz="1000" spc="-50" dirty="0">
                          <a:solidFill>
                            <a:srgbClr val="91400D"/>
                          </a:solidFill>
                          <a:latin typeface="SimSun"/>
                          <a:cs typeface="SimSun"/>
                        </a:rPr>
                        <a:t>け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sz="1150" spc="-110" dirty="0">
                          <a:latin typeface="Meiryo"/>
                          <a:cs typeface="Meiryo"/>
                        </a:rPr>
                        <a:t>⼩</a:t>
                      </a:r>
                      <a:r>
                        <a:rPr sz="1150" spc="-110" dirty="0">
                          <a:latin typeface="PMingLiU"/>
                          <a:cs typeface="PMingLiU"/>
                        </a:rPr>
                        <a:t>ロット</a:t>
                      </a:r>
                      <a:r>
                        <a:rPr sz="1150" spc="-80" dirty="0">
                          <a:latin typeface="SimSun"/>
                          <a:cs typeface="SimSun"/>
                        </a:rPr>
                        <a:t>部品</a:t>
                      </a:r>
                      <a:endParaRPr sz="1150">
                        <a:latin typeface="SimSun"/>
                        <a:cs typeface="SimSun"/>
                      </a:endParaRPr>
                    </a:p>
                  </a:txBody>
                  <a:tcPr marL="0" marR="0" marT="57785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10" dirty="0">
                          <a:latin typeface="DejaVu Sans"/>
                          <a:cs typeface="DejaVu Sans"/>
                        </a:rPr>
                        <a:t>Marutsu</a:t>
                      </a:r>
                      <a:endParaRPr sz="1200">
                        <a:latin typeface="DejaVu Sans"/>
                        <a:cs typeface="DejaVu Sans"/>
                      </a:endParaRPr>
                    </a:p>
                    <a:p>
                      <a:pPr marL="5384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Digi-Key</a:t>
                      </a:r>
                      <a:r>
                        <a:rPr sz="900" spc="-60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000" spc="-75" dirty="0">
                          <a:solidFill>
                            <a:srgbClr val="6A7280"/>
                          </a:solidFill>
                          <a:latin typeface="SimSun"/>
                          <a:cs typeface="SimSun"/>
                        </a:rPr>
                        <a:t>連携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12827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1</a:t>
                      </a:r>
                      <a:r>
                        <a:rPr sz="1150" spc="-11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個</a:t>
                      </a:r>
                      <a:r>
                        <a:rPr sz="1150" spc="-50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〜</a:t>
                      </a:r>
                      <a:endParaRPr sz="1150">
                        <a:latin typeface="PMingLiU"/>
                        <a:cs typeface="PMingLiU"/>
                      </a:endParaRPr>
                    </a:p>
                  </a:txBody>
                  <a:tcPr marL="0" marR="0" marT="57785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  <a:tabLst>
                          <a:tab pos="880110" algn="l"/>
                        </a:tabLst>
                      </a:pPr>
                      <a:r>
                        <a:rPr sz="1000" spc="-100" dirty="0">
                          <a:solidFill>
                            <a:srgbClr val="5B20B5"/>
                          </a:solidFill>
                          <a:latin typeface="SimSun"/>
                          <a:cs typeface="SimSun"/>
                        </a:rPr>
                        <a:t>即</a:t>
                      </a:r>
                      <a:r>
                        <a:rPr sz="1000" spc="-100" dirty="0">
                          <a:solidFill>
                            <a:srgbClr val="5B20B5"/>
                          </a:solidFill>
                          <a:latin typeface="Meiryo"/>
                          <a:cs typeface="Meiryo"/>
                        </a:rPr>
                        <a:t>⽇</a:t>
                      </a:r>
                      <a:r>
                        <a:rPr sz="1000" spc="-100" dirty="0">
                          <a:solidFill>
                            <a:srgbClr val="5B20B5"/>
                          </a:solidFill>
                          <a:latin typeface="SimSun"/>
                          <a:cs typeface="SimSun"/>
                        </a:rPr>
                        <a:t>発</a:t>
                      </a:r>
                      <a:r>
                        <a:rPr sz="1000" spc="-50" dirty="0">
                          <a:solidFill>
                            <a:srgbClr val="5B20B5"/>
                          </a:solidFill>
                          <a:latin typeface="SimSun"/>
                          <a:cs typeface="SimSun"/>
                        </a:rPr>
                        <a:t>送</a:t>
                      </a:r>
                      <a:r>
                        <a:rPr sz="1000" dirty="0">
                          <a:solidFill>
                            <a:srgbClr val="5B20B5"/>
                          </a:solidFill>
                          <a:latin typeface="SimSun"/>
                          <a:cs typeface="SimSun"/>
                        </a:rPr>
                        <a:t>	</a:t>
                      </a:r>
                      <a:r>
                        <a:rPr sz="1000" spc="-100" dirty="0">
                          <a:solidFill>
                            <a:srgbClr val="372FA2"/>
                          </a:solidFill>
                          <a:latin typeface="SimSun"/>
                          <a:cs typeface="SimSun"/>
                        </a:rPr>
                        <a:t>秋葉原実店</a:t>
                      </a:r>
                      <a:r>
                        <a:rPr sz="1000" spc="-50" dirty="0">
                          <a:solidFill>
                            <a:srgbClr val="372FA2"/>
                          </a:solidFill>
                          <a:latin typeface="SimSun"/>
                          <a:cs typeface="SimSun"/>
                        </a:rPr>
                        <a:t>舗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</a:pPr>
                      <a:r>
                        <a:rPr sz="1150" spc="-130" dirty="0">
                          <a:latin typeface="PMingLiU"/>
                          <a:cs typeface="PMingLiU"/>
                        </a:rPr>
                        <a:t>モジュール‧</a:t>
                      </a:r>
                      <a:r>
                        <a:rPr sz="1150" spc="-110" dirty="0">
                          <a:latin typeface="SimSun"/>
                          <a:cs typeface="SimSun"/>
                        </a:rPr>
                        <a:t>開発</a:t>
                      </a:r>
                      <a:r>
                        <a:rPr sz="1150" spc="-90" dirty="0">
                          <a:latin typeface="PMingLiU"/>
                          <a:cs typeface="PMingLiU"/>
                        </a:rPr>
                        <a:t>キット</a:t>
                      </a:r>
                      <a:endParaRPr sz="1150">
                        <a:latin typeface="PMingLiU"/>
                        <a:cs typeface="PMingLiU"/>
                      </a:endParaRPr>
                    </a:p>
                  </a:txBody>
                  <a:tcPr marL="0" marR="0" marT="57785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 marL="53848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dirty="0">
                          <a:latin typeface="DejaVu Sans"/>
                          <a:cs typeface="DejaVu Sans"/>
                        </a:rPr>
                        <a:t>Switch</a:t>
                      </a:r>
                      <a:r>
                        <a:rPr sz="1200" spc="-40" dirty="0"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200" spc="-10" dirty="0">
                          <a:latin typeface="DejaVu Sans"/>
                          <a:cs typeface="DejaVu Sans"/>
                        </a:rPr>
                        <a:t>Science</a:t>
                      </a:r>
                      <a:endParaRPr sz="1200">
                        <a:latin typeface="DejaVu Sans"/>
                        <a:cs typeface="DejaVu Sans"/>
                      </a:endParaRPr>
                    </a:p>
                    <a:p>
                      <a:pPr marL="5384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IoT</a:t>
                      </a:r>
                      <a:r>
                        <a:rPr sz="1000" spc="-25" dirty="0">
                          <a:solidFill>
                            <a:srgbClr val="6A7280"/>
                          </a:solidFill>
                          <a:latin typeface="PMingLiU"/>
                          <a:cs typeface="PMingLiU"/>
                        </a:rPr>
                        <a:t>‧</a:t>
                      </a:r>
                      <a:r>
                        <a:rPr sz="1000" spc="-100" dirty="0">
                          <a:solidFill>
                            <a:srgbClr val="6A7280"/>
                          </a:solidFill>
                          <a:latin typeface="SimSun"/>
                          <a:cs typeface="SimSun"/>
                        </a:rPr>
                        <a:t>電</a:t>
                      </a:r>
                      <a:r>
                        <a:rPr sz="1000" spc="-100" dirty="0">
                          <a:solidFill>
                            <a:srgbClr val="6A7280"/>
                          </a:solidFill>
                          <a:latin typeface="Meiryo"/>
                          <a:cs typeface="Meiryo"/>
                        </a:rPr>
                        <a:t>⼦</a:t>
                      </a:r>
                      <a:r>
                        <a:rPr sz="1000" spc="-75" dirty="0">
                          <a:solidFill>
                            <a:srgbClr val="6A7280"/>
                          </a:solidFill>
                          <a:latin typeface="SimSun"/>
                          <a:cs typeface="SimSun"/>
                        </a:rPr>
                        <a:t>部品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12827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1</a:t>
                      </a:r>
                      <a:r>
                        <a:rPr sz="1150" spc="-11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個</a:t>
                      </a:r>
                      <a:r>
                        <a:rPr sz="1150" spc="-50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〜</a:t>
                      </a:r>
                      <a:endParaRPr sz="1150">
                        <a:latin typeface="PMingLiU"/>
                        <a:cs typeface="PMingLiU"/>
                      </a:endParaRPr>
                    </a:p>
                  </a:txBody>
                  <a:tcPr marL="0" marR="0" marT="57785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F9FA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  <a:tabLst>
                          <a:tab pos="1329055" algn="l"/>
                        </a:tabLst>
                      </a:pPr>
                      <a:r>
                        <a:rPr sz="1000" spc="-100" dirty="0">
                          <a:solidFill>
                            <a:srgbClr val="4A5462"/>
                          </a:solidFill>
                          <a:latin typeface="Meiryo"/>
                          <a:cs typeface="Meiryo"/>
                        </a:rPr>
                        <a:t>⾃</a:t>
                      </a:r>
                      <a:r>
                        <a:rPr sz="1000" spc="-10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社製</a:t>
                      </a:r>
                      <a:r>
                        <a:rPr sz="1000" spc="-100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モ</a:t>
                      </a:r>
                      <a:r>
                        <a:rPr sz="1000" spc="-165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ジ</a:t>
                      </a:r>
                      <a:r>
                        <a:rPr sz="1000" spc="-100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ュー</a:t>
                      </a:r>
                      <a:r>
                        <a:rPr sz="1000" spc="-50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ル</a:t>
                      </a:r>
                      <a:r>
                        <a:rPr sz="1000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	</a:t>
                      </a:r>
                      <a:r>
                        <a:rPr sz="1000" spc="-10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技術</a:t>
                      </a:r>
                      <a:r>
                        <a:rPr sz="1000" spc="-100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サポー</a:t>
                      </a:r>
                      <a:r>
                        <a:rPr sz="1000" spc="-50" dirty="0">
                          <a:solidFill>
                            <a:srgbClr val="4A5462"/>
                          </a:solidFill>
                          <a:latin typeface="PMingLiU"/>
                          <a:cs typeface="PMingLiU"/>
                        </a:rPr>
                        <a:t>ト</a:t>
                      </a:r>
                      <a:endParaRPr sz="1000">
                        <a:latin typeface="PMingLiU"/>
                        <a:cs typeface="PMingLiU"/>
                      </a:endParaRPr>
                    </a:p>
                  </a:txBody>
                  <a:tcPr marL="0" marR="0" marT="88900" marB="0">
                    <a:lnL w="9525">
                      <a:solidFill>
                        <a:srgbClr val="E4E7EB"/>
                      </a:solidFill>
                      <a:prstDash val="solid"/>
                    </a:lnL>
                    <a:lnR w="9525">
                      <a:solidFill>
                        <a:srgbClr val="E4E7EB"/>
                      </a:solidFill>
                      <a:prstDash val="solid"/>
                    </a:lnR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F9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224" y="2276474"/>
            <a:ext cx="133350" cy="13335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448049" y="2190749"/>
            <a:ext cx="304800" cy="304800"/>
            <a:chOff x="3448049" y="2190749"/>
            <a:chExt cx="304800" cy="304800"/>
          </a:xfrm>
        </p:grpSpPr>
        <p:sp>
          <p:nvSpPr>
            <p:cNvPr id="25" name="object 25"/>
            <p:cNvSpPr/>
            <p:nvPr/>
          </p:nvSpPr>
          <p:spPr>
            <a:xfrm>
              <a:off x="3448049" y="219074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9"/>
                  </a:lnTo>
                  <a:lnTo>
                    <a:pt x="67730" y="279115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1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4" y="243192"/>
                  </a:lnTo>
                  <a:lnTo>
                    <a:pt x="243192" y="274803"/>
                  </a:lnTo>
                  <a:lnTo>
                    <a:pt x="203733" y="295895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3299" y="2266949"/>
              <a:ext cx="114299" cy="152399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224" y="2920602"/>
            <a:ext cx="150018" cy="83343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3448049" y="2809874"/>
            <a:ext cx="304800" cy="304800"/>
            <a:chOff x="3448049" y="2809874"/>
            <a:chExt cx="304800" cy="304800"/>
          </a:xfrm>
        </p:grpSpPr>
        <p:sp>
          <p:nvSpPr>
            <p:cNvPr id="29" name="object 29"/>
            <p:cNvSpPr/>
            <p:nvPr/>
          </p:nvSpPr>
          <p:spPr>
            <a:xfrm>
              <a:off x="3448049" y="280987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8"/>
                  </a:lnTo>
                  <a:lnTo>
                    <a:pt x="67730" y="279115"/>
                  </a:lnTo>
                  <a:lnTo>
                    <a:pt x="34591" y="249081"/>
                  </a:lnTo>
                  <a:lnTo>
                    <a:pt x="11600" y="210720"/>
                  </a:lnTo>
                  <a:lnTo>
                    <a:pt x="731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6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4" y="101066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4" y="243191"/>
                  </a:lnTo>
                  <a:lnTo>
                    <a:pt x="243192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4249" y="2895599"/>
              <a:ext cx="152399" cy="133349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7224" y="3514725"/>
            <a:ext cx="133350" cy="133350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3448049" y="3428999"/>
            <a:ext cx="304800" cy="304800"/>
            <a:chOff x="3448049" y="3428999"/>
            <a:chExt cx="304800" cy="304800"/>
          </a:xfrm>
        </p:grpSpPr>
        <p:sp>
          <p:nvSpPr>
            <p:cNvPr id="33" name="object 33"/>
            <p:cNvSpPr/>
            <p:nvPr/>
          </p:nvSpPr>
          <p:spPr>
            <a:xfrm>
              <a:off x="3448049" y="34289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9"/>
                  </a:lnTo>
                  <a:lnTo>
                    <a:pt x="67730" y="279115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1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6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4" y="101066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4" y="243192"/>
                  </a:lnTo>
                  <a:lnTo>
                    <a:pt x="243192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EC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19530" y="3505199"/>
              <a:ext cx="161844" cy="152399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7641" y="4136037"/>
            <a:ext cx="164083" cy="13069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24250" y="4124324"/>
            <a:ext cx="152399" cy="152399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0" y="4886324"/>
            <a:ext cx="12192000" cy="2105025"/>
            <a:chOff x="0" y="4886324"/>
            <a:chExt cx="12192000" cy="2105025"/>
          </a:xfrm>
        </p:grpSpPr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867" y="4886324"/>
              <a:ext cx="91672" cy="13335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95312" y="5210174"/>
              <a:ext cx="38100" cy="723900"/>
            </a:xfrm>
            <a:custGeom>
              <a:avLst/>
              <a:gdLst/>
              <a:ahLst/>
              <a:cxnLst/>
              <a:rect l="l" t="t" r="r" b="b"/>
              <a:pathLst>
                <a:path w="38100" h="723900">
                  <a:moveTo>
                    <a:pt x="38100" y="702335"/>
                  </a:moveTo>
                  <a:lnTo>
                    <a:pt x="21577" y="685800"/>
                  </a:lnTo>
                  <a:lnTo>
                    <a:pt x="16535" y="685800"/>
                  </a:lnTo>
                  <a:lnTo>
                    <a:pt x="0" y="702335"/>
                  </a:lnTo>
                  <a:lnTo>
                    <a:pt x="0" y="707377"/>
                  </a:lnTo>
                  <a:lnTo>
                    <a:pt x="16535" y="723900"/>
                  </a:lnTo>
                  <a:lnTo>
                    <a:pt x="21577" y="723900"/>
                  </a:lnTo>
                  <a:lnTo>
                    <a:pt x="38100" y="707377"/>
                  </a:lnTo>
                  <a:lnTo>
                    <a:pt x="38100" y="704850"/>
                  </a:lnTo>
                  <a:lnTo>
                    <a:pt x="38100" y="702335"/>
                  </a:lnTo>
                  <a:close/>
                </a:path>
                <a:path w="38100" h="723900">
                  <a:moveTo>
                    <a:pt x="38100" y="473735"/>
                  </a:moveTo>
                  <a:lnTo>
                    <a:pt x="21577" y="457200"/>
                  </a:lnTo>
                  <a:lnTo>
                    <a:pt x="16535" y="457200"/>
                  </a:lnTo>
                  <a:lnTo>
                    <a:pt x="0" y="473735"/>
                  </a:lnTo>
                  <a:lnTo>
                    <a:pt x="0" y="478777"/>
                  </a:lnTo>
                  <a:lnTo>
                    <a:pt x="16535" y="495300"/>
                  </a:lnTo>
                  <a:lnTo>
                    <a:pt x="21577" y="495300"/>
                  </a:lnTo>
                  <a:lnTo>
                    <a:pt x="38100" y="478777"/>
                  </a:lnTo>
                  <a:lnTo>
                    <a:pt x="38100" y="476250"/>
                  </a:lnTo>
                  <a:lnTo>
                    <a:pt x="38100" y="473735"/>
                  </a:lnTo>
                  <a:close/>
                </a:path>
                <a:path w="38100" h="723900">
                  <a:moveTo>
                    <a:pt x="38100" y="245135"/>
                  </a:moveTo>
                  <a:lnTo>
                    <a:pt x="21577" y="228600"/>
                  </a:lnTo>
                  <a:lnTo>
                    <a:pt x="16535" y="228600"/>
                  </a:lnTo>
                  <a:lnTo>
                    <a:pt x="0" y="245135"/>
                  </a:lnTo>
                  <a:lnTo>
                    <a:pt x="0" y="250177"/>
                  </a:lnTo>
                  <a:lnTo>
                    <a:pt x="16535" y="266700"/>
                  </a:lnTo>
                  <a:lnTo>
                    <a:pt x="21577" y="266700"/>
                  </a:lnTo>
                  <a:lnTo>
                    <a:pt x="38100" y="250177"/>
                  </a:lnTo>
                  <a:lnTo>
                    <a:pt x="38100" y="247650"/>
                  </a:lnTo>
                  <a:lnTo>
                    <a:pt x="38100" y="245135"/>
                  </a:lnTo>
                  <a:close/>
                </a:path>
                <a:path w="38100" h="723900">
                  <a:moveTo>
                    <a:pt x="38100" y="16535"/>
                  </a:moveTo>
                  <a:lnTo>
                    <a:pt x="21577" y="0"/>
                  </a:lnTo>
                  <a:lnTo>
                    <a:pt x="16535" y="0"/>
                  </a:lnTo>
                  <a:lnTo>
                    <a:pt x="0" y="16535"/>
                  </a:lnTo>
                  <a:lnTo>
                    <a:pt x="0" y="21577"/>
                  </a:lnTo>
                  <a:lnTo>
                    <a:pt x="16535" y="38100"/>
                  </a:lnTo>
                  <a:lnTo>
                    <a:pt x="21577" y="38100"/>
                  </a:lnTo>
                  <a:lnTo>
                    <a:pt x="38100" y="21577"/>
                  </a:lnTo>
                  <a:lnTo>
                    <a:pt x="38100" y="19050"/>
                  </a:lnTo>
                  <a:lnTo>
                    <a:pt x="38100" y="16535"/>
                  </a:lnTo>
                  <a:close/>
                </a:path>
              </a:pathLst>
            </a:custGeom>
            <a:solidFill>
              <a:srgbClr val="4A54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664844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1999" y="342899"/>
                  </a:moveTo>
                  <a:lnTo>
                    <a:pt x="0" y="3428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342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11212" y="4748445"/>
            <a:ext cx="3110230" cy="12477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spc="-165" dirty="0">
                <a:solidFill>
                  <a:srgbClr val="374050"/>
                </a:solidFill>
                <a:latin typeface="SimSun"/>
                <a:cs typeface="SimSun"/>
              </a:rPr>
              <a:t>調達戦略の</a:t>
            </a:r>
            <a:r>
              <a:rPr sz="1200" spc="-140" dirty="0">
                <a:solidFill>
                  <a:srgbClr val="374050"/>
                </a:solidFill>
                <a:latin typeface="PMingLiU"/>
                <a:cs typeface="PMingLiU"/>
              </a:rPr>
              <a:t>ポイント</a:t>
            </a:r>
            <a:endParaRPr sz="1200">
              <a:latin typeface="PMingLiU"/>
              <a:cs typeface="PMingLiU"/>
            </a:endParaRPr>
          </a:p>
          <a:p>
            <a:pPr marL="26670" marR="65405">
              <a:lnSpc>
                <a:spcPct val="130400"/>
              </a:lnSpc>
              <a:spcBef>
                <a:spcPts val="290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開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発初期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は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Marutsu</a:t>
            </a:r>
            <a:r>
              <a:rPr sz="1150" spc="-1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Switch</a:t>
            </a:r>
            <a:r>
              <a:rPr sz="1050" spc="9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Science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で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少量調達</a:t>
            </a:r>
            <a:r>
              <a:rPr sz="1150" spc="-85" dirty="0">
                <a:solidFill>
                  <a:srgbClr val="4A5462"/>
                </a:solidFill>
                <a:latin typeface="SimSun"/>
                <a:cs typeface="SimSun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α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試作以降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は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Macnica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で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専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⾨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技術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サポート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利</a:t>
            </a:r>
            <a:r>
              <a:rPr sz="1150" spc="-50" dirty="0">
                <a:solidFill>
                  <a:srgbClr val="4A5462"/>
                </a:solidFill>
                <a:latin typeface="Meiryo"/>
                <a:cs typeface="Meiryo"/>
              </a:rPr>
              <a:t>⽤</a:t>
            </a:r>
            <a:endParaRPr sz="1150">
              <a:latin typeface="Meiryo"/>
              <a:cs typeface="Meiryo"/>
            </a:endParaRPr>
          </a:p>
          <a:p>
            <a:pPr marL="26670" marR="5080">
              <a:lnSpc>
                <a:spcPct val="130400"/>
              </a:lnSpc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量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産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時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は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Mitsubishi</a:t>
            </a:r>
            <a:r>
              <a:rPr sz="1050" spc="-3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Corp.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のスケールメリット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活</a:t>
            </a:r>
            <a:r>
              <a:rPr sz="1150" spc="-50" dirty="0">
                <a:solidFill>
                  <a:srgbClr val="4A5462"/>
                </a:solidFill>
                <a:latin typeface="Meiryo"/>
                <a:cs typeface="Meiryo"/>
              </a:rPr>
              <a:t>⽤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部品供給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リスク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分散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のため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複数社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と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取引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関</a:t>
            </a:r>
            <a:r>
              <a:rPr sz="1150" spc="-90" dirty="0">
                <a:solidFill>
                  <a:srgbClr val="4A5462"/>
                </a:solidFill>
                <a:latin typeface="SimSun"/>
                <a:cs typeface="SimSun"/>
              </a:rPr>
              <a:t>係維持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4500" y="6737476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感情認識眼鏡型</a:t>
            </a:r>
            <a:r>
              <a:rPr sz="1150" spc="-125" dirty="0">
                <a:solidFill>
                  <a:srgbClr val="6A7280"/>
                </a:solidFill>
                <a:latin typeface="PMingLiU"/>
                <a:cs typeface="PMingLiU"/>
              </a:rPr>
              <a:t>デバイス</a:t>
            </a:r>
            <a:r>
              <a:rPr sz="1150" spc="-110" dirty="0">
                <a:solidFill>
                  <a:srgbClr val="6A7280"/>
                </a:solidFill>
                <a:latin typeface="Meiryo"/>
                <a:cs typeface="Meiryo"/>
              </a:rPr>
              <a:t>開</a:t>
            </a: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発</a:t>
            </a:r>
            <a:r>
              <a:rPr sz="1150" spc="-100" dirty="0">
                <a:solidFill>
                  <a:srgbClr val="6A7280"/>
                </a:solidFill>
                <a:latin typeface="PMingLiU"/>
                <a:cs typeface="PMingLiU"/>
              </a:rPr>
              <a:t>プロジェクト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337676" y="6731046"/>
            <a:ext cx="410209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17/25</a:t>
            </a:r>
            <a:endParaRPr sz="10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610225"/>
            <a:chOff x="0" y="0"/>
            <a:chExt cx="12192000" cy="5610225"/>
          </a:xfrm>
        </p:grpSpPr>
        <p:sp>
          <p:nvSpPr>
            <p:cNvPr id="3" name="object 3"/>
            <p:cNvSpPr/>
            <p:nvPr/>
          </p:nvSpPr>
          <p:spPr>
            <a:xfrm>
              <a:off x="0" y="685799"/>
              <a:ext cx="12192000" cy="4924425"/>
            </a:xfrm>
            <a:custGeom>
              <a:avLst/>
              <a:gdLst/>
              <a:ahLst/>
              <a:cxnLst/>
              <a:rect l="l" t="t" r="r" b="b"/>
              <a:pathLst>
                <a:path w="12192000" h="4924425">
                  <a:moveTo>
                    <a:pt x="0" y="4924424"/>
                  </a:moveTo>
                  <a:lnTo>
                    <a:pt x="12191999" y="492442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4924424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800"/>
            </a:xfrm>
            <a:custGeom>
              <a:avLst/>
              <a:gdLst/>
              <a:ahLst/>
              <a:cxnLst/>
              <a:rect l="l" t="t" r="r" b="b"/>
              <a:pathLst>
                <a:path w="12192000" h="685800">
                  <a:moveTo>
                    <a:pt x="12191999" y="685799"/>
                  </a:moveTo>
                  <a:lnTo>
                    <a:pt x="0" y="6857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685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4952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210" dirty="0">
                <a:latin typeface="BIZ UDPGothic"/>
                <a:cs typeface="BIZ UDPGothic"/>
              </a:rPr>
              <a:t>部材を集約できる実在企業</a:t>
            </a:r>
            <a:r>
              <a:rPr sz="2000" spc="345" dirty="0">
                <a:latin typeface="BIZ UDPGothic"/>
                <a:cs typeface="BIZ UDPGothic"/>
              </a:rPr>
              <a:t>（</a:t>
            </a:r>
            <a:r>
              <a:rPr sz="2000" spc="345" dirty="0">
                <a:latin typeface="Trebuchet MS"/>
                <a:cs typeface="Trebuchet MS"/>
              </a:rPr>
              <a:t>6</a:t>
            </a:r>
            <a:r>
              <a:rPr sz="2000" spc="-200" dirty="0">
                <a:latin typeface="BIZ UDPGothic"/>
                <a:cs typeface="BIZ UDPGothic"/>
              </a:rPr>
              <a:t>社</a:t>
            </a:r>
            <a:r>
              <a:rPr sz="2000" spc="750" dirty="0">
                <a:latin typeface="BIZ UDPGothic"/>
                <a:cs typeface="BIZ UDPGothic"/>
              </a:rPr>
              <a:t>）</a:t>
            </a:r>
            <a:endParaRPr sz="2000">
              <a:latin typeface="BIZ UDPGothic"/>
              <a:cs typeface="BIZ UDP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799" y="990599"/>
            <a:ext cx="11582400" cy="4314825"/>
            <a:chOff x="304799" y="990599"/>
            <a:chExt cx="11582400" cy="4314825"/>
          </a:xfrm>
        </p:grpSpPr>
        <p:sp>
          <p:nvSpPr>
            <p:cNvPr id="8" name="object 8"/>
            <p:cNvSpPr/>
            <p:nvPr/>
          </p:nvSpPr>
          <p:spPr>
            <a:xfrm>
              <a:off x="304799" y="990599"/>
              <a:ext cx="11582400" cy="4314825"/>
            </a:xfrm>
            <a:custGeom>
              <a:avLst/>
              <a:gdLst/>
              <a:ahLst/>
              <a:cxnLst/>
              <a:rect l="l" t="t" r="r" b="b"/>
              <a:pathLst>
                <a:path w="11582400" h="4314825">
                  <a:moveTo>
                    <a:pt x="11511202" y="4314824"/>
                  </a:moveTo>
                  <a:lnTo>
                    <a:pt x="71196" y="4314824"/>
                  </a:lnTo>
                  <a:lnTo>
                    <a:pt x="66241" y="4314336"/>
                  </a:lnTo>
                  <a:lnTo>
                    <a:pt x="29705" y="4299201"/>
                  </a:lnTo>
                  <a:lnTo>
                    <a:pt x="3885" y="4263162"/>
                  </a:lnTo>
                  <a:lnTo>
                    <a:pt x="0" y="4243627"/>
                  </a:lnTo>
                  <a:lnTo>
                    <a:pt x="0" y="423862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2" y="3885"/>
                  </a:lnTo>
                  <a:lnTo>
                    <a:pt x="71196" y="0"/>
                  </a:lnTo>
                  <a:lnTo>
                    <a:pt x="11511202" y="0"/>
                  </a:lnTo>
                  <a:lnTo>
                    <a:pt x="11552691" y="15621"/>
                  </a:lnTo>
                  <a:lnTo>
                    <a:pt x="11578512" y="51661"/>
                  </a:lnTo>
                  <a:lnTo>
                    <a:pt x="11582397" y="71196"/>
                  </a:lnTo>
                  <a:lnTo>
                    <a:pt x="11582397" y="4243627"/>
                  </a:lnTo>
                  <a:lnTo>
                    <a:pt x="11566775" y="4285118"/>
                  </a:lnTo>
                  <a:lnTo>
                    <a:pt x="11530735" y="4310938"/>
                  </a:lnTo>
                  <a:lnTo>
                    <a:pt x="11516156" y="4314336"/>
                  </a:lnTo>
                  <a:lnTo>
                    <a:pt x="11511202" y="43148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399" y="4276724"/>
              <a:ext cx="11125200" cy="800100"/>
            </a:xfrm>
            <a:custGeom>
              <a:avLst/>
              <a:gdLst/>
              <a:ahLst/>
              <a:cxnLst/>
              <a:rect l="l" t="t" r="r" b="b"/>
              <a:pathLst>
                <a:path w="11125200" h="800100">
                  <a:moveTo>
                    <a:pt x="11054002" y="800099"/>
                  </a:moveTo>
                  <a:lnTo>
                    <a:pt x="71196" y="800099"/>
                  </a:lnTo>
                  <a:lnTo>
                    <a:pt x="66241" y="799611"/>
                  </a:lnTo>
                  <a:lnTo>
                    <a:pt x="29705" y="784478"/>
                  </a:lnTo>
                  <a:lnTo>
                    <a:pt x="3885" y="748437"/>
                  </a:lnTo>
                  <a:lnTo>
                    <a:pt x="0" y="728903"/>
                  </a:lnTo>
                  <a:lnTo>
                    <a:pt x="0" y="7238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11054002" y="0"/>
                  </a:lnTo>
                  <a:lnTo>
                    <a:pt x="11095492" y="15621"/>
                  </a:lnTo>
                  <a:lnTo>
                    <a:pt x="11121311" y="51661"/>
                  </a:lnTo>
                  <a:lnTo>
                    <a:pt x="11125198" y="71196"/>
                  </a:lnTo>
                  <a:lnTo>
                    <a:pt x="11125198" y="728903"/>
                  </a:lnTo>
                  <a:lnTo>
                    <a:pt x="11109575" y="770394"/>
                  </a:lnTo>
                  <a:lnTo>
                    <a:pt x="11073536" y="796213"/>
                  </a:lnTo>
                  <a:lnTo>
                    <a:pt x="11058956" y="799611"/>
                  </a:lnTo>
                  <a:lnTo>
                    <a:pt x="11054002" y="80009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399" y="1219199"/>
              <a:ext cx="3552825" cy="2828925"/>
            </a:xfrm>
            <a:custGeom>
              <a:avLst/>
              <a:gdLst/>
              <a:ahLst/>
              <a:cxnLst/>
              <a:rect l="l" t="t" r="r" b="b"/>
              <a:pathLst>
                <a:path w="3552825" h="2828925">
                  <a:moveTo>
                    <a:pt x="3481627" y="2828924"/>
                  </a:moveTo>
                  <a:lnTo>
                    <a:pt x="71196" y="2828924"/>
                  </a:lnTo>
                  <a:lnTo>
                    <a:pt x="66241" y="2828436"/>
                  </a:lnTo>
                  <a:lnTo>
                    <a:pt x="29705" y="2813302"/>
                  </a:lnTo>
                  <a:lnTo>
                    <a:pt x="3885" y="2777262"/>
                  </a:lnTo>
                  <a:lnTo>
                    <a:pt x="0" y="2757727"/>
                  </a:lnTo>
                  <a:lnTo>
                    <a:pt x="0" y="275272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481627" y="0"/>
                  </a:lnTo>
                  <a:lnTo>
                    <a:pt x="3523119" y="15621"/>
                  </a:lnTo>
                  <a:lnTo>
                    <a:pt x="3548938" y="51661"/>
                  </a:lnTo>
                  <a:lnTo>
                    <a:pt x="3552824" y="71196"/>
                  </a:lnTo>
                  <a:lnTo>
                    <a:pt x="3552824" y="2757727"/>
                  </a:lnTo>
                  <a:lnTo>
                    <a:pt x="3537202" y="2799219"/>
                  </a:lnTo>
                  <a:lnTo>
                    <a:pt x="3501162" y="2825038"/>
                  </a:lnTo>
                  <a:lnTo>
                    <a:pt x="3486583" y="2828436"/>
                  </a:lnTo>
                  <a:lnTo>
                    <a:pt x="3481627" y="2828924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799" y="1714499"/>
              <a:ext cx="3248025" cy="9525"/>
            </a:xfrm>
            <a:custGeom>
              <a:avLst/>
              <a:gdLst/>
              <a:ahLst/>
              <a:cxnLst/>
              <a:rect l="l" t="t" r="r" b="b"/>
              <a:pathLst>
                <a:path w="3248025" h="9525">
                  <a:moveTo>
                    <a:pt x="32480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3248024" y="0"/>
                  </a:lnTo>
                  <a:lnTo>
                    <a:pt x="3248024" y="9524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5787" y="1838324"/>
              <a:ext cx="3248025" cy="2057400"/>
            </a:xfrm>
            <a:custGeom>
              <a:avLst/>
              <a:gdLst/>
              <a:ahLst/>
              <a:cxnLst/>
              <a:rect l="l" t="t" r="r" b="b"/>
              <a:pathLst>
                <a:path w="3248025" h="2057400">
                  <a:moveTo>
                    <a:pt x="3248025" y="1176108"/>
                  </a:moveTo>
                  <a:lnTo>
                    <a:pt x="3232404" y="1134605"/>
                  </a:lnTo>
                  <a:lnTo>
                    <a:pt x="3196374" y="1108786"/>
                  </a:lnTo>
                  <a:lnTo>
                    <a:pt x="3176828" y="1104900"/>
                  </a:lnTo>
                  <a:lnTo>
                    <a:pt x="71208" y="1104900"/>
                  </a:lnTo>
                  <a:lnTo>
                    <a:pt x="29705" y="1120533"/>
                  </a:lnTo>
                  <a:lnTo>
                    <a:pt x="3886" y="1156563"/>
                  </a:lnTo>
                  <a:lnTo>
                    <a:pt x="0" y="1176108"/>
                  </a:lnTo>
                  <a:lnTo>
                    <a:pt x="0" y="1981200"/>
                  </a:lnTo>
                  <a:lnTo>
                    <a:pt x="0" y="1986203"/>
                  </a:lnTo>
                  <a:lnTo>
                    <a:pt x="15633" y="2027694"/>
                  </a:lnTo>
                  <a:lnTo>
                    <a:pt x="51663" y="2053513"/>
                  </a:lnTo>
                  <a:lnTo>
                    <a:pt x="71208" y="2057400"/>
                  </a:lnTo>
                  <a:lnTo>
                    <a:pt x="3176828" y="2057400"/>
                  </a:lnTo>
                  <a:lnTo>
                    <a:pt x="3218319" y="2041779"/>
                  </a:lnTo>
                  <a:lnTo>
                    <a:pt x="3244151" y="2005749"/>
                  </a:lnTo>
                  <a:lnTo>
                    <a:pt x="3248025" y="1986203"/>
                  </a:lnTo>
                  <a:lnTo>
                    <a:pt x="3248025" y="1176108"/>
                  </a:lnTo>
                  <a:close/>
                </a:path>
                <a:path w="3248025" h="2057400">
                  <a:moveTo>
                    <a:pt x="3248025" y="71208"/>
                  </a:moveTo>
                  <a:lnTo>
                    <a:pt x="3232404" y="29705"/>
                  </a:lnTo>
                  <a:lnTo>
                    <a:pt x="3196374" y="3886"/>
                  </a:lnTo>
                  <a:lnTo>
                    <a:pt x="3176828" y="0"/>
                  </a:lnTo>
                  <a:lnTo>
                    <a:pt x="71208" y="0"/>
                  </a:lnTo>
                  <a:lnTo>
                    <a:pt x="29705" y="15633"/>
                  </a:lnTo>
                  <a:lnTo>
                    <a:pt x="3886" y="51663"/>
                  </a:lnTo>
                  <a:lnTo>
                    <a:pt x="0" y="71208"/>
                  </a:lnTo>
                  <a:lnTo>
                    <a:pt x="0" y="876300"/>
                  </a:lnTo>
                  <a:lnTo>
                    <a:pt x="0" y="881303"/>
                  </a:lnTo>
                  <a:lnTo>
                    <a:pt x="15633" y="922794"/>
                  </a:lnTo>
                  <a:lnTo>
                    <a:pt x="51663" y="948613"/>
                  </a:lnTo>
                  <a:lnTo>
                    <a:pt x="71208" y="952500"/>
                  </a:lnTo>
                  <a:lnTo>
                    <a:pt x="3176828" y="952500"/>
                  </a:lnTo>
                  <a:lnTo>
                    <a:pt x="3218319" y="936879"/>
                  </a:lnTo>
                  <a:lnTo>
                    <a:pt x="3244151" y="900849"/>
                  </a:lnTo>
                  <a:lnTo>
                    <a:pt x="3248025" y="881303"/>
                  </a:lnTo>
                  <a:lnTo>
                    <a:pt x="3248025" y="712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799" y="1419224"/>
              <a:ext cx="128587" cy="17144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77887" y="1352918"/>
            <a:ext cx="71120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10" dirty="0">
                <a:solidFill>
                  <a:srgbClr val="1D40AF"/>
                </a:solidFill>
                <a:latin typeface="Meiryo"/>
                <a:cs typeface="Meiryo"/>
              </a:rPr>
              <a:t>⼤⼿</a:t>
            </a:r>
            <a:r>
              <a:rPr sz="1550" spc="-185" dirty="0">
                <a:solidFill>
                  <a:srgbClr val="1D40AF"/>
                </a:solidFill>
                <a:latin typeface="SimSun"/>
                <a:cs typeface="SimSun"/>
              </a:rPr>
              <a:t>企業</a:t>
            </a:r>
            <a:endParaRPr sz="1550">
              <a:latin typeface="SimSun"/>
              <a:cs typeface="SimSu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00099" y="1990724"/>
            <a:ext cx="1104900" cy="400050"/>
            <a:chOff x="800099" y="1990724"/>
            <a:chExt cx="1104900" cy="400050"/>
          </a:xfrm>
        </p:grpSpPr>
        <p:sp>
          <p:nvSpPr>
            <p:cNvPr id="16" name="object 16"/>
            <p:cNvSpPr/>
            <p:nvPr/>
          </p:nvSpPr>
          <p:spPr>
            <a:xfrm>
              <a:off x="800099" y="19907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5" y="296336"/>
                  </a:lnTo>
                  <a:lnTo>
                    <a:pt x="11130" y="254667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9" y="2114549"/>
              <a:ext cx="152399" cy="1333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95399" y="2219324"/>
              <a:ext cx="609600" cy="171450"/>
            </a:xfrm>
            <a:custGeom>
              <a:avLst/>
              <a:gdLst/>
              <a:ahLst/>
              <a:cxnLst/>
              <a:rect l="l" t="t" r="r" b="b"/>
              <a:pathLst>
                <a:path w="609600" h="171450">
                  <a:moveTo>
                    <a:pt x="576552" y="171449"/>
                  </a:moveTo>
                  <a:lnTo>
                    <a:pt x="33047" y="171449"/>
                  </a:lnTo>
                  <a:lnTo>
                    <a:pt x="28187" y="170482"/>
                  </a:lnTo>
                  <a:lnTo>
                    <a:pt x="966" y="143261"/>
                  </a:lnTo>
                  <a:lnTo>
                    <a:pt x="0" y="138402"/>
                  </a:lnTo>
                  <a:lnTo>
                    <a:pt x="0" y="1333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576552" y="0"/>
                  </a:lnTo>
                  <a:lnTo>
                    <a:pt x="608633" y="28187"/>
                  </a:lnTo>
                  <a:lnTo>
                    <a:pt x="609599" y="33047"/>
                  </a:lnTo>
                  <a:lnTo>
                    <a:pt x="609599" y="138402"/>
                  </a:lnTo>
                  <a:lnTo>
                    <a:pt x="581412" y="170482"/>
                  </a:lnTo>
                  <a:lnTo>
                    <a:pt x="576552" y="17144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82699" y="1868080"/>
            <a:ext cx="1426210" cy="5137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b="1" dirty="0">
                <a:solidFill>
                  <a:srgbClr val="1F2937"/>
                </a:solidFill>
                <a:latin typeface="DejaVu Sans"/>
                <a:cs typeface="DejaVu Sans"/>
              </a:rPr>
              <a:t>Mitsubishi</a:t>
            </a:r>
            <a:r>
              <a:rPr sz="1200" b="1" spc="-70" dirty="0">
                <a:solidFill>
                  <a:srgbClr val="1F2937"/>
                </a:solidFill>
                <a:latin typeface="DejaVu Sans"/>
                <a:cs typeface="DejaVu Sans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DejaVu Sans"/>
                <a:cs typeface="DejaVu Sans"/>
              </a:rPr>
              <a:t>Corp.</a:t>
            </a:r>
            <a:endParaRPr sz="1200">
              <a:latin typeface="DejaVu Sans"/>
              <a:cs typeface="DejaVu Sans"/>
            </a:endParaRPr>
          </a:p>
          <a:p>
            <a:pPr marL="88265">
              <a:lnSpc>
                <a:spcPct val="100000"/>
              </a:lnSpc>
              <a:spcBef>
                <a:spcPts val="560"/>
              </a:spcBef>
            </a:pPr>
            <a:r>
              <a:rPr sz="1000" spc="-100" dirty="0">
                <a:solidFill>
                  <a:srgbClr val="1C4ED8"/>
                </a:solidFill>
                <a:latin typeface="SimSun"/>
                <a:cs typeface="SimSun"/>
              </a:rPr>
              <a:t>電</a:t>
            </a:r>
            <a:r>
              <a:rPr sz="1000" spc="-100" dirty="0">
                <a:solidFill>
                  <a:srgbClr val="1C4ED8"/>
                </a:solidFill>
                <a:latin typeface="Meiryo"/>
                <a:cs typeface="Meiryo"/>
              </a:rPr>
              <a:t>⼦</a:t>
            </a:r>
            <a:r>
              <a:rPr sz="1000" spc="-75" dirty="0">
                <a:solidFill>
                  <a:srgbClr val="1C4ED8"/>
                </a:solidFill>
                <a:latin typeface="SimSun"/>
                <a:cs typeface="SimSun"/>
              </a:rPr>
              <a:t>部材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00099" y="2514599"/>
            <a:ext cx="990600" cy="981075"/>
            <a:chOff x="800099" y="2514599"/>
            <a:chExt cx="990600" cy="98107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199" y="2514599"/>
              <a:ext cx="133349" cy="1333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00099" y="30956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5" y="296336"/>
                  </a:lnTo>
                  <a:lnTo>
                    <a:pt x="11130" y="254667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399" y="3209924"/>
              <a:ext cx="152399" cy="1523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95399" y="3324224"/>
              <a:ext cx="495300" cy="171450"/>
            </a:xfrm>
            <a:custGeom>
              <a:avLst/>
              <a:gdLst/>
              <a:ahLst/>
              <a:cxnLst/>
              <a:rect l="l" t="t" r="r" b="b"/>
              <a:pathLst>
                <a:path w="495300" h="171450">
                  <a:moveTo>
                    <a:pt x="462252" y="171449"/>
                  </a:moveTo>
                  <a:lnTo>
                    <a:pt x="33047" y="171449"/>
                  </a:lnTo>
                  <a:lnTo>
                    <a:pt x="28187" y="170482"/>
                  </a:lnTo>
                  <a:lnTo>
                    <a:pt x="966" y="143262"/>
                  </a:lnTo>
                  <a:lnTo>
                    <a:pt x="0" y="138402"/>
                  </a:lnTo>
                  <a:lnTo>
                    <a:pt x="0" y="1333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462252" y="0"/>
                  </a:lnTo>
                  <a:lnTo>
                    <a:pt x="494333" y="28187"/>
                  </a:lnTo>
                  <a:lnTo>
                    <a:pt x="495299" y="33047"/>
                  </a:lnTo>
                  <a:lnTo>
                    <a:pt x="495299" y="138402"/>
                  </a:lnTo>
                  <a:lnTo>
                    <a:pt x="467112" y="170482"/>
                  </a:lnTo>
                  <a:lnTo>
                    <a:pt x="462252" y="17144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39338" y="2465514"/>
            <a:ext cx="175768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20" dirty="0">
                <a:solidFill>
                  <a:srgbClr val="4A5462"/>
                </a:solidFill>
                <a:latin typeface="PMingLiU"/>
                <a:cs typeface="PMingLiU"/>
              </a:rPr>
              <a:t>グローバル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調達網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150" spc="-95" dirty="0">
                <a:solidFill>
                  <a:srgbClr val="4A5462"/>
                </a:solidFill>
                <a:latin typeface="SimSun"/>
                <a:cs typeface="SimSun"/>
              </a:rPr>
              <a:t>量産量利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2699" y="2972980"/>
            <a:ext cx="724535" cy="5137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b="1" spc="-10" dirty="0">
                <a:solidFill>
                  <a:srgbClr val="1F2937"/>
                </a:solidFill>
                <a:latin typeface="DejaVu Sans"/>
                <a:cs typeface="DejaVu Sans"/>
              </a:rPr>
              <a:t>Macnica</a:t>
            </a:r>
            <a:endParaRPr sz="1200">
              <a:latin typeface="DejaVu Sans"/>
              <a:cs typeface="DejaVu Sans"/>
            </a:endParaRPr>
          </a:p>
          <a:p>
            <a:pPr marL="88265">
              <a:lnSpc>
                <a:spcPct val="100000"/>
              </a:lnSpc>
              <a:spcBef>
                <a:spcPts val="560"/>
              </a:spcBef>
            </a:pPr>
            <a:r>
              <a:rPr sz="1000" spc="-85" dirty="0">
                <a:solidFill>
                  <a:srgbClr val="1C4ED8"/>
                </a:solidFill>
                <a:latin typeface="SimSun"/>
                <a:cs typeface="SimSun"/>
              </a:rPr>
              <a:t>半導体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38200" y="1219199"/>
            <a:ext cx="7038975" cy="2828925"/>
            <a:chOff x="838200" y="1219199"/>
            <a:chExt cx="7038975" cy="282892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" y="3619499"/>
              <a:ext cx="133349" cy="1333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14824" y="1219199"/>
              <a:ext cx="3562350" cy="2828925"/>
            </a:xfrm>
            <a:custGeom>
              <a:avLst/>
              <a:gdLst/>
              <a:ahLst/>
              <a:cxnLst/>
              <a:rect l="l" t="t" r="r" b="b"/>
              <a:pathLst>
                <a:path w="3562350" h="2828925">
                  <a:moveTo>
                    <a:pt x="3491152" y="2828924"/>
                  </a:moveTo>
                  <a:lnTo>
                    <a:pt x="71196" y="2828924"/>
                  </a:lnTo>
                  <a:lnTo>
                    <a:pt x="66241" y="2828436"/>
                  </a:lnTo>
                  <a:lnTo>
                    <a:pt x="29705" y="2813302"/>
                  </a:lnTo>
                  <a:lnTo>
                    <a:pt x="3885" y="2777262"/>
                  </a:lnTo>
                  <a:lnTo>
                    <a:pt x="0" y="2757727"/>
                  </a:lnTo>
                  <a:lnTo>
                    <a:pt x="0" y="275272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491152" y="0"/>
                  </a:lnTo>
                  <a:lnTo>
                    <a:pt x="3532644" y="15621"/>
                  </a:lnTo>
                  <a:lnTo>
                    <a:pt x="3558463" y="51661"/>
                  </a:lnTo>
                  <a:lnTo>
                    <a:pt x="3562349" y="71196"/>
                  </a:lnTo>
                  <a:lnTo>
                    <a:pt x="3562349" y="2757727"/>
                  </a:lnTo>
                  <a:lnTo>
                    <a:pt x="3546727" y="2799219"/>
                  </a:lnTo>
                  <a:lnTo>
                    <a:pt x="3510687" y="2825038"/>
                  </a:lnTo>
                  <a:lnTo>
                    <a:pt x="3496108" y="2828436"/>
                  </a:lnTo>
                  <a:lnTo>
                    <a:pt x="3491152" y="2828924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67224" y="1714499"/>
              <a:ext cx="3257550" cy="9525"/>
            </a:xfrm>
            <a:custGeom>
              <a:avLst/>
              <a:gdLst/>
              <a:ahLst/>
              <a:cxnLst/>
              <a:rect l="l" t="t" r="r" b="b"/>
              <a:pathLst>
                <a:path w="3257550" h="9525">
                  <a:moveTo>
                    <a:pt x="325754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3257549" y="0"/>
                  </a:lnTo>
                  <a:lnTo>
                    <a:pt x="3257549" y="9524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67212" y="1838324"/>
              <a:ext cx="3257550" cy="2057400"/>
            </a:xfrm>
            <a:custGeom>
              <a:avLst/>
              <a:gdLst/>
              <a:ahLst/>
              <a:cxnLst/>
              <a:rect l="l" t="t" r="r" b="b"/>
              <a:pathLst>
                <a:path w="3257550" h="2057400">
                  <a:moveTo>
                    <a:pt x="3257550" y="1176108"/>
                  </a:moveTo>
                  <a:lnTo>
                    <a:pt x="3241929" y="1134605"/>
                  </a:lnTo>
                  <a:lnTo>
                    <a:pt x="3205899" y="1108786"/>
                  </a:lnTo>
                  <a:lnTo>
                    <a:pt x="3186353" y="1104900"/>
                  </a:lnTo>
                  <a:lnTo>
                    <a:pt x="71196" y="1104900"/>
                  </a:lnTo>
                  <a:lnTo>
                    <a:pt x="29705" y="1120533"/>
                  </a:lnTo>
                  <a:lnTo>
                    <a:pt x="3886" y="1156563"/>
                  </a:lnTo>
                  <a:lnTo>
                    <a:pt x="0" y="1176108"/>
                  </a:lnTo>
                  <a:lnTo>
                    <a:pt x="0" y="1981200"/>
                  </a:lnTo>
                  <a:lnTo>
                    <a:pt x="0" y="1986203"/>
                  </a:lnTo>
                  <a:lnTo>
                    <a:pt x="15621" y="2027694"/>
                  </a:lnTo>
                  <a:lnTo>
                    <a:pt x="51663" y="2053513"/>
                  </a:lnTo>
                  <a:lnTo>
                    <a:pt x="71196" y="2057400"/>
                  </a:lnTo>
                  <a:lnTo>
                    <a:pt x="3186353" y="2057400"/>
                  </a:lnTo>
                  <a:lnTo>
                    <a:pt x="3227844" y="2041779"/>
                  </a:lnTo>
                  <a:lnTo>
                    <a:pt x="3253663" y="2005749"/>
                  </a:lnTo>
                  <a:lnTo>
                    <a:pt x="3257550" y="1986203"/>
                  </a:lnTo>
                  <a:lnTo>
                    <a:pt x="3257550" y="1176108"/>
                  </a:lnTo>
                  <a:close/>
                </a:path>
                <a:path w="3257550" h="2057400">
                  <a:moveTo>
                    <a:pt x="3257550" y="71208"/>
                  </a:moveTo>
                  <a:lnTo>
                    <a:pt x="3241929" y="29705"/>
                  </a:lnTo>
                  <a:lnTo>
                    <a:pt x="3205899" y="3886"/>
                  </a:lnTo>
                  <a:lnTo>
                    <a:pt x="3186353" y="0"/>
                  </a:lnTo>
                  <a:lnTo>
                    <a:pt x="71196" y="0"/>
                  </a:lnTo>
                  <a:lnTo>
                    <a:pt x="29705" y="15633"/>
                  </a:lnTo>
                  <a:lnTo>
                    <a:pt x="3886" y="51663"/>
                  </a:lnTo>
                  <a:lnTo>
                    <a:pt x="0" y="71208"/>
                  </a:lnTo>
                  <a:lnTo>
                    <a:pt x="0" y="876300"/>
                  </a:lnTo>
                  <a:lnTo>
                    <a:pt x="0" y="881303"/>
                  </a:lnTo>
                  <a:lnTo>
                    <a:pt x="15621" y="922794"/>
                  </a:lnTo>
                  <a:lnTo>
                    <a:pt x="51663" y="948613"/>
                  </a:lnTo>
                  <a:lnTo>
                    <a:pt x="71196" y="952500"/>
                  </a:lnTo>
                  <a:lnTo>
                    <a:pt x="3186353" y="952500"/>
                  </a:lnTo>
                  <a:lnTo>
                    <a:pt x="3227844" y="936879"/>
                  </a:lnTo>
                  <a:lnTo>
                    <a:pt x="3253663" y="900849"/>
                  </a:lnTo>
                  <a:lnTo>
                    <a:pt x="3257550" y="881303"/>
                  </a:lnTo>
                  <a:lnTo>
                    <a:pt x="3257550" y="712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7225" y="1419224"/>
              <a:ext cx="128587" cy="17144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039338" y="3570414"/>
            <a:ext cx="210312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半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導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体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/AI</a:t>
            </a:r>
            <a:r>
              <a:rPr sz="1050" spc="7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SoC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国内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技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術</a:t>
            </a:r>
            <a:r>
              <a:rPr sz="1150" spc="-100" dirty="0">
                <a:solidFill>
                  <a:srgbClr val="4A5462"/>
                </a:solidFill>
                <a:latin typeface="PMingLiU"/>
                <a:cs typeface="PMingLiU"/>
              </a:rPr>
              <a:t>サポート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62437" y="1352918"/>
            <a:ext cx="71120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00" dirty="0">
                <a:solidFill>
                  <a:srgbClr val="055E45"/>
                </a:solidFill>
                <a:latin typeface="SimSun"/>
                <a:cs typeface="SimSun"/>
              </a:rPr>
              <a:t>中堅企業</a:t>
            </a:r>
            <a:endParaRPr sz="1550">
              <a:latin typeface="SimSun"/>
              <a:cs typeface="SimSu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581524" y="1990724"/>
            <a:ext cx="1104900" cy="400050"/>
            <a:chOff x="4581524" y="1990724"/>
            <a:chExt cx="1104900" cy="400050"/>
          </a:xfrm>
        </p:grpSpPr>
        <p:sp>
          <p:nvSpPr>
            <p:cNvPr id="36" name="object 36"/>
            <p:cNvSpPr/>
            <p:nvPr/>
          </p:nvSpPr>
          <p:spPr>
            <a:xfrm>
              <a:off x="4581524" y="19907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6" y="358507"/>
                  </a:lnTo>
                  <a:lnTo>
                    <a:pt x="62574" y="331659"/>
                  </a:lnTo>
                  <a:lnTo>
                    <a:pt x="32104" y="296336"/>
                  </a:lnTo>
                  <a:lnTo>
                    <a:pt x="11130" y="254667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5" y="55796"/>
                  </a:lnTo>
                  <a:lnTo>
                    <a:pt x="92571" y="27095"/>
                  </a:lnTo>
                  <a:lnTo>
                    <a:pt x="135199" y="8200"/>
                  </a:lnTo>
                  <a:lnTo>
                    <a:pt x="181140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6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8" y="135199"/>
                  </a:lnTo>
                  <a:lnTo>
                    <a:pt x="380770" y="181141"/>
                  </a:lnTo>
                  <a:lnTo>
                    <a:pt x="380999" y="190499"/>
                  </a:lnTo>
                  <a:lnTo>
                    <a:pt x="380770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6" y="353903"/>
                  </a:lnTo>
                  <a:lnTo>
                    <a:pt x="245799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5824" y="2105024"/>
              <a:ext cx="152399" cy="15239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076823" y="2219324"/>
              <a:ext cx="609600" cy="171450"/>
            </a:xfrm>
            <a:custGeom>
              <a:avLst/>
              <a:gdLst/>
              <a:ahLst/>
              <a:cxnLst/>
              <a:rect l="l" t="t" r="r" b="b"/>
              <a:pathLst>
                <a:path w="609600" h="171450">
                  <a:moveTo>
                    <a:pt x="576552" y="171449"/>
                  </a:moveTo>
                  <a:lnTo>
                    <a:pt x="33047" y="171449"/>
                  </a:lnTo>
                  <a:lnTo>
                    <a:pt x="28187" y="170482"/>
                  </a:lnTo>
                  <a:lnTo>
                    <a:pt x="966" y="143261"/>
                  </a:lnTo>
                  <a:lnTo>
                    <a:pt x="0" y="138402"/>
                  </a:lnTo>
                  <a:lnTo>
                    <a:pt x="0" y="1333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576552" y="0"/>
                  </a:lnTo>
                  <a:lnTo>
                    <a:pt x="608633" y="28187"/>
                  </a:lnTo>
                  <a:lnTo>
                    <a:pt x="609599" y="33047"/>
                  </a:lnTo>
                  <a:lnTo>
                    <a:pt x="609599" y="138402"/>
                  </a:lnTo>
                  <a:lnTo>
                    <a:pt x="581412" y="170482"/>
                  </a:lnTo>
                  <a:lnTo>
                    <a:pt x="576552" y="17144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067250" y="1868080"/>
            <a:ext cx="1200150" cy="5137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b="1" dirty="0">
                <a:solidFill>
                  <a:srgbClr val="1F2937"/>
                </a:solidFill>
                <a:latin typeface="DejaVu Sans"/>
                <a:cs typeface="DejaVu Sans"/>
              </a:rPr>
              <a:t>Ryoyo</a:t>
            </a:r>
            <a:r>
              <a:rPr sz="1200" b="1" spc="-100" dirty="0">
                <a:solidFill>
                  <a:srgbClr val="1F2937"/>
                </a:solidFill>
                <a:latin typeface="DejaVu Sans"/>
                <a:cs typeface="DejaVu Sans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DejaVu Sans"/>
                <a:cs typeface="DejaVu Sans"/>
              </a:rPr>
              <a:t>Electro</a:t>
            </a:r>
            <a:endParaRPr sz="1200">
              <a:latin typeface="DejaVu Sans"/>
              <a:cs typeface="DejaVu Sans"/>
            </a:endParaRPr>
          </a:p>
          <a:p>
            <a:pPr marL="88265">
              <a:lnSpc>
                <a:spcPct val="100000"/>
              </a:lnSpc>
              <a:spcBef>
                <a:spcPts val="560"/>
              </a:spcBef>
            </a:pPr>
            <a:r>
              <a:rPr sz="1000" spc="-100" dirty="0">
                <a:solidFill>
                  <a:srgbClr val="047857"/>
                </a:solidFill>
                <a:latin typeface="SimSun"/>
                <a:cs typeface="SimSun"/>
              </a:rPr>
              <a:t>専</a:t>
            </a:r>
            <a:r>
              <a:rPr sz="1000" spc="-100" dirty="0">
                <a:solidFill>
                  <a:srgbClr val="047857"/>
                </a:solidFill>
                <a:latin typeface="Meiryo"/>
                <a:cs typeface="Meiryo"/>
              </a:rPr>
              <a:t>⾨</a:t>
            </a:r>
            <a:r>
              <a:rPr sz="1000" spc="-75" dirty="0">
                <a:solidFill>
                  <a:srgbClr val="047857"/>
                </a:solidFill>
                <a:latin typeface="SimSun"/>
                <a:cs typeface="SimSun"/>
              </a:rPr>
              <a:t>商社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581524" y="2514599"/>
            <a:ext cx="895350" cy="981075"/>
            <a:chOff x="4581524" y="2514599"/>
            <a:chExt cx="895350" cy="981075"/>
          </a:xfrm>
        </p:grpSpPr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9624" y="2514599"/>
              <a:ext cx="133349" cy="13334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81524" y="30956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6" y="358507"/>
                  </a:lnTo>
                  <a:lnTo>
                    <a:pt x="62574" y="331659"/>
                  </a:lnTo>
                  <a:lnTo>
                    <a:pt x="32104" y="296336"/>
                  </a:lnTo>
                  <a:lnTo>
                    <a:pt x="11130" y="254667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5" y="55796"/>
                  </a:lnTo>
                  <a:lnTo>
                    <a:pt x="92571" y="27095"/>
                  </a:lnTo>
                  <a:lnTo>
                    <a:pt x="135199" y="8200"/>
                  </a:lnTo>
                  <a:lnTo>
                    <a:pt x="181140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6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8" y="135199"/>
                  </a:lnTo>
                  <a:lnTo>
                    <a:pt x="380770" y="181141"/>
                  </a:lnTo>
                  <a:lnTo>
                    <a:pt x="380999" y="190499"/>
                  </a:lnTo>
                  <a:lnTo>
                    <a:pt x="380770" y="199858"/>
                  </a:lnTo>
                  <a:lnTo>
                    <a:pt x="372798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6" y="353903"/>
                  </a:lnTo>
                  <a:lnTo>
                    <a:pt x="245799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7251" y="3212425"/>
              <a:ext cx="187523" cy="14936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076823" y="3324224"/>
              <a:ext cx="400050" cy="171450"/>
            </a:xfrm>
            <a:custGeom>
              <a:avLst/>
              <a:gdLst/>
              <a:ahLst/>
              <a:cxnLst/>
              <a:rect l="l" t="t" r="r" b="b"/>
              <a:pathLst>
                <a:path w="400050" h="171450">
                  <a:moveTo>
                    <a:pt x="367002" y="171449"/>
                  </a:moveTo>
                  <a:lnTo>
                    <a:pt x="33047" y="171449"/>
                  </a:lnTo>
                  <a:lnTo>
                    <a:pt x="28187" y="170482"/>
                  </a:lnTo>
                  <a:lnTo>
                    <a:pt x="966" y="143262"/>
                  </a:lnTo>
                  <a:lnTo>
                    <a:pt x="0" y="138402"/>
                  </a:lnTo>
                  <a:lnTo>
                    <a:pt x="0" y="1333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367002" y="0"/>
                  </a:lnTo>
                  <a:lnTo>
                    <a:pt x="399083" y="28187"/>
                  </a:lnTo>
                  <a:lnTo>
                    <a:pt x="400049" y="33047"/>
                  </a:lnTo>
                  <a:lnTo>
                    <a:pt x="400049" y="138402"/>
                  </a:lnTo>
                  <a:lnTo>
                    <a:pt x="371862" y="170482"/>
                  </a:lnTo>
                  <a:lnTo>
                    <a:pt x="367002" y="17144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823888" y="2465514"/>
            <a:ext cx="1844039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センサ</a:t>
            </a:r>
            <a:r>
              <a:rPr sz="1150" spc="-30" dirty="0">
                <a:solidFill>
                  <a:srgbClr val="4A5462"/>
                </a:solidFill>
                <a:latin typeface="SimSun"/>
                <a:cs typeface="SimSun"/>
              </a:rPr>
              <a:t>∕</a:t>
            </a:r>
            <a:r>
              <a:rPr sz="1050" spc="-30" dirty="0">
                <a:solidFill>
                  <a:srgbClr val="4A5462"/>
                </a:solidFill>
                <a:latin typeface="DejaVu Sans"/>
                <a:cs typeface="DejaVu Sans"/>
              </a:rPr>
              <a:t>FPGA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に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強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い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専⾨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商社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67250" y="3054350"/>
            <a:ext cx="1569720" cy="429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F2937"/>
                </a:solidFill>
                <a:latin typeface="DejaVu Sans"/>
                <a:cs typeface="DejaVu Sans"/>
              </a:rPr>
              <a:t>Global</a:t>
            </a:r>
            <a:r>
              <a:rPr sz="1200" b="1" spc="-45" dirty="0">
                <a:solidFill>
                  <a:srgbClr val="1F2937"/>
                </a:solidFill>
                <a:latin typeface="DejaVu Sans"/>
                <a:cs typeface="DejaVu Sans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DejaVu Sans"/>
                <a:cs typeface="DejaVu Sans"/>
              </a:rPr>
              <a:t>Electronics</a:t>
            </a:r>
            <a:endParaRPr sz="1200">
              <a:latin typeface="DejaVu Sans"/>
              <a:cs typeface="DejaVu Sans"/>
            </a:endParaRPr>
          </a:p>
          <a:p>
            <a:pPr marL="88265">
              <a:lnSpc>
                <a:spcPct val="100000"/>
              </a:lnSpc>
              <a:spcBef>
                <a:spcPts val="660"/>
              </a:spcBef>
            </a:pPr>
            <a:r>
              <a:rPr sz="900" spc="-25" dirty="0">
                <a:solidFill>
                  <a:srgbClr val="047857"/>
                </a:solidFill>
                <a:latin typeface="DejaVu Sans"/>
                <a:cs typeface="DejaVu Sans"/>
              </a:rPr>
              <a:t>EMS</a:t>
            </a:r>
            <a:endParaRPr sz="900">
              <a:latin typeface="DejaVu Sans"/>
              <a:cs typeface="DejaVu San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619625" y="1219199"/>
            <a:ext cx="7038975" cy="2828925"/>
            <a:chOff x="4619625" y="1219199"/>
            <a:chExt cx="7038975" cy="2828925"/>
          </a:xfrm>
        </p:grpSpPr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19625" y="3619499"/>
              <a:ext cx="133349" cy="13334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105773" y="1219199"/>
              <a:ext cx="3552825" cy="2828925"/>
            </a:xfrm>
            <a:custGeom>
              <a:avLst/>
              <a:gdLst/>
              <a:ahLst/>
              <a:cxnLst/>
              <a:rect l="l" t="t" r="r" b="b"/>
              <a:pathLst>
                <a:path w="3552825" h="2828925">
                  <a:moveTo>
                    <a:pt x="3481628" y="2828924"/>
                  </a:moveTo>
                  <a:lnTo>
                    <a:pt x="71196" y="2828924"/>
                  </a:lnTo>
                  <a:lnTo>
                    <a:pt x="66241" y="2828436"/>
                  </a:lnTo>
                  <a:lnTo>
                    <a:pt x="29705" y="2813302"/>
                  </a:lnTo>
                  <a:lnTo>
                    <a:pt x="3885" y="2777262"/>
                  </a:lnTo>
                  <a:lnTo>
                    <a:pt x="0" y="2757727"/>
                  </a:lnTo>
                  <a:lnTo>
                    <a:pt x="0" y="275272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481628" y="0"/>
                  </a:lnTo>
                  <a:lnTo>
                    <a:pt x="3523119" y="15621"/>
                  </a:lnTo>
                  <a:lnTo>
                    <a:pt x="3548937" y="51661"/>
                  </a:lnTo>
                  <a:lnTo>
                    <a:pt x="3552824" y="71196"/>
                  </a:lnTo>
                  <a:lnTo>
                    <a:pt x="3552824" y="2757727"/>
                  </a:lnTo>
                  <a:lnTo>
                    <a:pt x="3537201" y="2799219"/>
                  </a:lnTo>
                  <a:lnTo>
                    <a:pt x="3501162" y="2825038"/>
                  </a:lnTo>
                  <a:lnTo>
                    <a:pt x="3486582" y="2828436"/>
                  </a:lnTo>
                  <a:lnTo>
                    <a:pt x="3481628" y="2828924"/>
                  </a:lnTo>
                  <a:close/>
                </a:path>
              </a:pathLst>
            </a:custGeom>
            <a:solidFill>
              <a:srgbClr val="FFF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258174" y="1714499"/>
              <a:ext cx="3248025" cy="9525"/>
            </a:xfrm>
            <a:custGeom>
              <a:avLst/>
              <a:gdLst/>
              <a:ahLst/>
              <a:cxnLst/>
              <a:rect l="l" t="t" r="r" b="b"/>
              <a:pathLst>
                <a:path w="3248025" h="9525">
                  <a:moveTo>
                    <a:pt x="32480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3248024" y="0"/>
                  </a:lnTo>
                  <a:lnTo>
                    <a:pt x="3248024" y="9524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58162" y="1838324"/>
              <a:ext cx="3248025" cy="2057400"/>
            </a:xfrm>
            <a:custGeom>
              <a:avLst/>
              <a:gdLst/>
              <a:ahLst/>
              <a:cxnLst/>
              <a:rect l="l" t="t" r="r" b="b"/>
              <a:pathLst>
                <a:path w="3248025" h="2057400">
                  <a:moveTo>
                    <a:pt x="3248025" y="1176108"/>
                  </a:moveTo>
                  <a:lnTo>
                    <a:pt x="3232404" y="1134605"/>
                  </a:lnTo>
                  <a:lnTo>
                    <a:pt x="3196374" y="1108786"/>
                  </a:lnTo>
                  <a:lnTo>
                    <a:pt x="3176828" y="1104900"/>
                  </a:lnTo>
                  <a:lnTo>
                    <a:pt x="71196" y="1104900"/>
                  </a:lnTo>
                  <a:lnTo>
                    <a:pt x="29705" y="1120533"/>
                  </a:lnTo>
                  <a:lnTo>
                    <a:pt x="3886" y="1156563"/>
                  </a:lnTo>
                  <a:lnTo>
                    <a:pt x="0" y="1176108"/>
                  </a:lnTo>
                  <a:lnTo>
                    <a:pt x="0" y="1981200"/>
                  </a:lnTo>
                  <a:lnTo>
                    <a:pt x="0" y="1986203"/>
                  </a:lnTo>
                  <a:lnTo>
                    <a:pt x="15621" y="2027694"/>
                  </a:lnTo>
                  <a:lnTo>
                    <a:pt x="51663" y="2053513"/>
                  </a:lnTo>
                  <a:lnTo>
                    <a:pt x="71196" y="2057400"/>
                  </a:lnTo>
                  <a:lnTo>
                    <a:pt x="3176828" y="2057400"/>
                  </a:lnTo>
                  <a:lnTo>
                    <a:pt x="3218319" y="2041779"/>
                  </a:lnTo>
                  <a:lnTo>
                    <a:pt x="3244138" y="2005749"/>
                  </a:lnTo>
                  <a:lnTo>
                    <a:pt x="3248025" y="1986203"/>
                  </a:lnTo>
                  <a:lnTo>
                    <a:pt x="3248025" y="1176108"/>
                  </a:lnTo>
                  <a:close/>
                </a:path>
                <a:path w="3248025" h="2057400">
                  <a:moveTo>
                    <a:pt x="3248025" y="71208"/>
                  </a:moveTo>
                  <a:lnTo>
                    <a:pt x="3232404" y="29705"/>
                  </a:lnTo>
                  <a:lnTo>
                    <a:pt x="3196374" y="3886"/>
                  </a:lnTo>
                  <a:lnTo>
                    <a:pt x="3176828" y="0"/>
                  </a:lnTo>
                  <a:lnTo>
                    <a:pt x="71196" y="0"/>
                  </a:lnTo>
                  <a:lnTo>
                    <a:pt x="29705" y="15633"/>
                  </a:lnTo>
                  <a:lnTo>
                    <a:pt x="3886" y="51663"/>
                  </a:lnTo>
                  <a:lnTo>
                    <a:pt x="0" y="71208"/>
                  </a:lnTo>
                  <a:lnTo>
                    <a:pt x="0" y="876300"/>
                  </a:lnTo>
                  <a:lnTo>
                    <a:pt x="0" y="881303"/>
                  </a:lnTo>
                  <a:lnTo>
                    <a:pt x="15621" y="922794"/>
                  </a:lnTo>
                  <a:lnTo>
                    <a:pt x="51663" y="948613"/>
                  </a:lnTo>
                  <a:lnTo>
                    <a:pt x="71196" y="952500"/>
                  </a:lnTo>
                  <a:lnTo>
                    <a:pt x="3176828" y="952500"/>
                  </a:lnTo>
                  <a:lnTo>
                    <a:pt x="3218319" y="936879"/>
                  </a:lnTo>
                  <a:lnTo>
                    <a:pt x="3244138" y="900849"/>
                  </a:lnTo>
                  <a:lnTo>
                    <a:pt x="3248025" y="881303"/>
                  </a:lnTo>
                  <a:lnTo>
                    <a:pt x="3248025" y="712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63581" y="1419224"/>
              <a:ext cx="182075" cy="171449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4823888" y="3570414"/>
            <a:ext cx="137668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試作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〜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量産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の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EMS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付</a:t>
            </a:r>
            <a:r>
              <a:rPr sz="1150" spc="-50" dirty="0">
                <a:solidFill>
                  <a:srgbClr val="4A5462"/>
                </a:solidFill>
                <a:latin typeface="PMingLiU"/>
                <a:cs typeface="PMingLiU"/>
              </a:rPr>
              <a:t>き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11282" y="1352918"/>
            <a:ext cx="71120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10" dirty="0">
                <a:solidFill>
                  <a:srgbClr val="91400D"/>
                </a:solidFill>
                <a:latin typeface="SimSun"/>
                <a:cs typeface="SimSun"/>
              </a:rPr>
              <a:t>中</a:t>
            </a:r>
            <a:r>
              <a:rPr sz="1550" spc="-210" dirty="0">
                <a:solidFill>
                  <a:srgbClr val="91400D"/>
                </a:solidFill>
                <a:latin typeface="Meiryo"/>
                <a:cs typeface="Meiryo"/>
              </a:rPr>
              <a:t>⼩</a:t>
            </a:r>
            <a:r>
              <a:rPr sz="1550" spc="-185" dirty="0">
                <a:solidFill>
                  <a:srgbClr val="91400D"/>
                </a:solidFill>
                <a:latin typeface="SimSun"/>
                <a:cs typeface="SimSun"/>
              </a:rPr>
              <a:t>企業</a:t>
            </a:r>
            <a:endParaRPr sz="1550">
              <a:latin typeface="SimSun"/>
              <a:cs typeface="SimSu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8372474" y="1990724"/>
            <a:ext cx="1104900" cy="400050"/>
            <a:chOff x="8372474" y="1990724"/>
            <a:chExt cx="1104900" cy="400050"/>
          </a:xfrm>
        </p:grpSpPr>
        <p:sp>
          <p:nvSpPr>
            <p:cNvPr id="56" name="object 56"/>
            <p:cNvSpPr/>
            <p:nvPr/>
          </p:nvSpPr>
          <p:spPr>
            <a:xfrm>
              <a:off x="8372474" y="19907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6" y="358507"/>
                  </a:lnTo>
                  <a:lnTo>
                    <a:pt x="62575" y="331659"/>
                  </a:lnTo>
                  <a:lnTo>
                    <a:pt x="32104" y="296336"/>
                  </a:lnTo>
                  <a:lnTo>
                    <a:pt x="11130" y="254667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199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1" y="27095"/>
                  </a:lnTo>
                  <a:lnTo>
                    <a:pt x="135198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8" y="8200"/>
                  </a:lnTo>
                  <a:lnTo>
                    <a:pt x="288426" y="27095"/>
                  </a:lnTo>
                  <a:lnTo>
                    <a:pt x="325202" y="55796"/>
                  </a:lnTo>
                  <a:lnTo>
                    <a:pt x="353902" y="92572"/>
                  </a:lnTo>
                  <a:lnTo>
                    <a:pt x="372797" y="135199"/>
                  </a:lnTo>
                  <a:lnTo>
                    <a:pt x="380770" y="181141"/>
                  </a:lnTo>
                  <a:lnTo>
                    <a:pt x="380999" y="190499"/>
                  </a:lnTo>
                  <a:lnTo>
                    <a:pt x="380770" y="199858"/>
                  </a:lnTo>
                  <a:lnTo>
                    <a:pt x="372797" y="245799"/>
                  </a:lnTo>
                  <a:lnTo>
                    <a:pt x="353902" y="288427"/>
                  </a:lnTo>
                  <a:lnTo>
                    <a:pt x="325202" y="325203"/>
                  </a:lnTo>
                  <a:lnTo>
                    <a:pt x="288426" y="353903"/>
                  </a:lnTo>
                  <a:lnTo>
                    <a:pt x="245798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86060" y="2104310"/>
              <a:ext cx="154037" cy="15403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867773" y="2219324"/>
              <a:ext cx="609600" cy="171450"/>
            </a:xfrm>
            <a:custGeom>
              <a:avLst/>
              <a:gdLst/>
              <a:ahLst/>
              <a:cxnLst/>
              <a:rect l="l" t="t" r="r" b="b"/>
              <a:pathLst>
                <a:path w="609600" h="171450">
                  <a:moveTo>
                    <a:pt x="576551" y="171449"/>
                  </a:moveTo>
                  <a:lnTo>
                    <a:pt x="33047" y="171449"/>
                  </a:lnTo>
                  <a:lnTo>
                    <a:pt x="28187" y="170482"/>
                  </a:lnTo>
                  <a:lnTo>
                    <a:pt x="966" y="143261"/>
                  </a:lnTo>
                  <a:lnTo>
                    <a:pt x="0" y="138402"/>
                  </a:lnTo>
                  <a:lnTo>
                    <a:pt x="0" y="1333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576551" y="0"/>
                  </a:lnTo>
                  <a:lnTo>
                    <a:pt x="608633" y="28187"/>
                  </a:lnTo>
                  <a:lnTo>
                    <a:pt x="609599" y="33047"/>
                  </a:lnTo>
                  <a:lnTo>
                    <a:pt x="609599" y="138402"/>
                  </a:lnTo>
                  <a:lnTo>
                    <a:pt x="581412" y="170482"/>
                  </a:lnTo>
                  <a:lnTo>
                    <a:pt x="576551" y="171449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851800" y="1868080"/>
            <a:ext cx="735965" cy="5137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b="1" spc="-10" dirty="0">
                <a:solidFill>
                  <a:srgbClr val="1F2937"/>
                </a:solidFill>
                <a:latin typeface="DejaVu Sans"/>
                <a:cs typeface="DejaVu Sans"/>
              </a:rPr>
              <a:t>Marutsu</a:t>
            </a:r>
            <a:endParaRPr sz="1200">
              <a:latin typeface="DejaVu Sans"/>
              <a:cs typeface="DejaVu Sans"/>
            </a:endParaRPr>
          </a:p>
          <a:p>
            <a:pPr marL="88265">
              <a:lnSpc>
                <a:spcPct val="100000"/>
              </a:lnSpc>
              <a:spcBef>
                <a:spcPts val="560"/>
              </a:spcBef>
            </a:pPr>
            <a:r>
              <a:rPr sz="1000" spc="-100" dirty="0">
                <a:solidFill>
                  <a:srgbClr val="B45309"/>
                </a:solidFill>
                <a:latin typeface="SimSun"/>
                <a:cs typeface="SimSun"/>
              </a:rPr>
              <a:t>電</a:t>
            </a:r>
            <a:r>
              <a:rPr sz="1000" spc="-100" dirty="0">
                <a:solidFill>
                  <a:srgbClr val="B45309"/>
                </a:solidFill>
                <a:latin typeface="Meiryo"/>
                <a:cs typeface="Meiryo"/>
              </a:rPr>
              <a:t>⼦</a:t>
            </a:r>
            <a:r>
              <a:rPr sz="1000" spc="-75" dirty="0">
                <a:solidFill>
                  <a:srgbClr val="B45309"/>
                </a:solidFill>
                <a:latin typeface="SimSun"/>
                <a:cs typeface="SimSun"/>
              </a:rPr>
              <a:t>部品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8372474" y="2514599"/>
            <a:ext cx="1219200" cy="981075"/>
            <a:chOff x="8372474" y="2514599"/>
            <a:chExt cx="1219200" cy="981075"/>
          </a:xfrm>
        </p:grpSpPr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10574" y="2514599"/>
              <a:ext cx="133349" cy="13334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8372474" y="3095624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6" y="358507"/>
                  </a:lnTo>
                  <a:lnTo>
                    <a:pt x="62575" y="331659"/>
                  </a:lnTo>
                  <a:lnTo>
                    <a:pt x="32104" y="296336"/>
                  </a:lnTo>
                  <a:lnTo>
                    <a:pt x="11130" y="254667"/>
                  </a:lnTo>
                  <a:lnTo>
                    <a:pt x="914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199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1" y="27095"/>
                  </a:lnTo>
                  <a:lnTo>
                    <a:pt x="135198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8" y="8200"/>
                  </a:lnTo>
                  <a:lnTo>
                    <a:pt x="288426" y="27095"/>
                  </a:lnTo>
                  <a:lnTo>
                    <a:pt x="325202" y="55796"/>
                  </a:lnTo>
                  <a:lnTo>
                    <a:pt x="353902" y="92572"/>
                  </a:lnTo>
                  <a:lnTo>
                    <a:pt x="372797" y="135199"/>
                  </a:lnTo>
                  <a:lnTo>
                    <a:pt x="380770" y="181141"/>
                  </a:lnTo>
                  <a:lnTo>
                    <a:pt x="380999" y="190499"/>
                  </a:lnTo>
                  <a:lnTo>
                    <a:pt x="380770" y="199858"/>
                  </a:lnTo>
                  <a:lnTo>
                    <a:pt x="372797" y="245799"/>
                  </a:lnTo>
                  <a:lnTo>
                    <a:pt x="353902" y="288427"/>
                  </a:lnTo>
                  <a:lnTo>
                    <a:pt x="325202" y="325203"/>
                  </a:lnTo>
                  <a:lnTo>
                    <a:pt x="288426" y="353903"/>
                  </a:lnTo>
                  <a:lnTo>
                    <a:pt x="245798" y="372799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86774" y="3209924"/>
              <a:ext cx="152399" cy="15239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867773" y="3324224"/>
              <a:ext cx="723900" cy="171450"/>
            </a:xfrm>
            <a:custGeom>
              <a:avLst/>
              <a:gdLst/>
              <a:ahLst/>
              <a:cxnLst/>
              <a:rect l="l" t="t" r="r" b="b"/>
              <a:pathLst>
                <a:path w="723900" h="171450">
                  <a:moveTo>
                    <a:pt x="690851" y="171449"/>
                  </a:moveTo>
                  <a:lnTo>
                    <a:pt x="33047" y="171449"/>
                  </a:lnTo>
                  <a:lnTo>
                    <a:pt x="28187" y="170482"/>
                  </a:lnTo>
                  <a:lnTo>
                    <a:pt x="966" y="143262"/>
                  </a:lnTo>
                  <a:lnTo>
                    <a:pt x="0" y="138402"/>
                  </a:lnTo>
                  <a:lnTo>
                    <a:pt x="0" y="13334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690851" y="0"/>
                  </a:lnTo>
                  <a:lnTo>
                    <a:pt x="722932" y="28187"/>
                  </a:lnTo>
                  <a:lnTo>
                    <a:pt x="723899" y="33047"/>
                  </a:lnTo>
                  <a:lnTo>
                    <a:pt x="723899" y="138402"/>
                  </a:lnTo>
                  <a:lnTo>
                    <a:pt x="695712" y="170482"/>
                  </a:lnTo>
                  <a:lnTo>
                    <a:pt x="690851" y="171449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8608438" y="2465514"/>
            <a:ext cx="15773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1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個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から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即納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、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秋葉原店</a:t>
            </a:r>
            <a:r>
              <a:rPr sz="1150" spc="-50" dirty="0">
                <a:solidFill>
                  <a:srgbClr val="4A5462"/>
                </a:solidFill>
                <a:latin typeface="Meiryo"/>
                <a:cs typeface="Meiryo"/>
              </a:rPr>
              <a:t>舗</a:t>
            </a:r>
            <a:endParaRPr sz="1150">
              <a:latin typeface="Meiryo"/>
              <a:cs typeface="Meiry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851800" y="2972980"/>
            <a:ext cx="1311275" cy="5137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200" b="1" dirty="0">
                <a:solidFill>
                  <a:srgbClr val="1F2937"/>
                </a:solidFill>
                <a:latin typeface="DejaVu Sans"/>
                <a:cs typeface="DejaVu Sans"/>
              </a:rPr>
              <a:t>Switch</a:t>
            </a:r>
            <a:r>
              <a:rPr sz="1200" b="1" spc="-50" dirty="0">
                <a:solidFill>
                  <a:srgbClr val="1F2937"/>
                </a:solidFill>
                <a:latin typeface="DejaVu Sans"/>
                <a:cs typeface="DejaVu Sans"/>
              </a:rPr>
              <a:t> </a:t>
            </a:r>
            <a:r>
              <a:rPr sz="1200" b="1" spc="-10" dirty="0">
                <a:solidFill>
                  <a:srgbClr val="1F2937"/>
                </a:solidFill>
                <a:latin typeface="DejaVu Sans"/>
                <a:cs typeface="DejaVu Sans"/>
              </a:rPr>
              <a:t>Science</a:t>
            </a:r>
            <a:endParaRPr sz="1200">
              <a:latin typeface="DejaVu Sans"/>
              <a:cs typeface="DejaVu Sans"/>
            </a:endParaRPr>
          </a:p>
          <a:p>
            <a:pPr marL="88265">
              <a:lnSpc>
                <a:spcPct val="100000"/>
              </a:lnSpc>
              <a:spcBef>
                <a:spcPts val="560"/>
              </a:spcBef>
            </a:pPr>
            <a:r>
              <a:rPr sz="1000" spc="-90" dirty="0">
                <a:solidFill>
                  <a:srgbClr val="B45309"/>
                </a:solidFill>
                <a:latin typeface="SimSun"/>
                <a:cs typeface="SimSun"/>
              </a:rPr>
              <a:t>開発キット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684966" y="3619500"/>
            <a:ext cx="7859395" cy="1252220"/>
            <a:chOff x="684966" y="3619500"/>
            <a:chExt cx="7859395" cy="1252220"/>
          </a:xfrm>
        </p:grpSpPr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10574" y="3619500"/>
              <a:ext cx="133349" cy="13334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0562" y="4457700"/>
              <a:ext cx="104768" cy="15239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4966" y="4786695"/>
              <a:ext cx="118322" cy="8498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33041" y="4786695"/>
              <a:ext cx="118322" cy="8498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71591" y="4786695"/>
              <a:ext cx="118322" cy="84984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8608438" y="3570414"/>
            <a:ext cx="188341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開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発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キット‧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⾃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社製</a:t>
            </a:r>
            <a:r>
              <a:rPr sz="1150" spc="-120" dirty="0">
                <a:solidFill>
                  <a:srgbClr val="4A5462"/>
                </a:solidFill>
                <a:latin typeface="PMingLiU"/>
                <a:cs typeface="PMingLiU"/>
              </a:rPr>
              <a:t>モジュール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78557" y="4403699"/>
            <a:ext cx="23037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-175" dirty="0">
                <a:solidFill>
                  <a:srgbClr val="374050"/>
                </a:solidFill>
                <a:latin typeface="SimSun"/>
                <a:cs typeface="SimSun"/>
              </a:rPr>
              <a:t>サプライチェーン構築のポイント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65981" y="4713414"/>
            <a:ext cx="16256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⼤⼿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：安定供給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と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量産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対</a:t>
            </a:r>
            <a:r>
              <a:rPr sz="1150" spc="-50" dirty="0">
                <a:solidFill>
                  <a:srgbClr val="4A5462"/>
                </a:solidFill>
                <a:latin typeface="SimSun"/>
                <a:cs typeface="SimSun"/>
              </a:rPr>
              <a:t>応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510782" y="4713414"/>
            <a:ext cx="17589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中堅：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専⾨技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術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と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柔軟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な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対</a:t>
            </a:r>
            <a:r>
              <a:rPr sz="1150" spc="-60" dirty="0">
                <a:solidFill>
                  <a:srgbClr val="4A5462"/>
                </a:solidFill>
                <a:latin typeface="SimSun"/>
                <a:cs typeface="SimSun"/>
              </a:rPr>
              <a:t>応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155731" y="4713414"/>
            <a:ext cx="18923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中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⼩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：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⼩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ロット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対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応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と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速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い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納期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44500" y="5665914"/>
            <a:ext cx="25552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1337676" y="5683249"/>
            <a:ext cx="41020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18/25</a:t>
            </a:r>
            <a:endParaRPr sz="10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29031"/>
            <a:ext cx="18542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95" dirty="0">
                <a:latin typeface="BIZ UDPGothic"/>
                <a:cs typeface="BIZ UDPGothic"/>
              </a:rPr>
              <a:t>試作依頼可能企業</a:t>
            </a:r>
            <a:endParaRPr sz="2000">
              <a:latin typeface="BIZ UDPGothic"/>
              <a:cs typeface="BIZ UDP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99" y="990599"/>
            <a:ext cx="5638798" cy="3733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1681" y="1162418"/>
            <a:ext cx="4117975" cy="323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10" dirty="0">
                <a:solidFill>
                  <a:srgbClr val="374050"/>
                </a:solidFill>
                <a:latin typeface="Meiryo"/>
                <a:cs typeface="Meiryo"/>
              </a:rPr>
              <a:t>⼤⼿</a:t>
            </a:r>
            <a:r>
              <a:rPr sz="1550" spc="-210" dirty="0">
                <a:solidFill>
                  <a:srgbClr val="374050"/>
                </a:solidFill>
                <a:latin typeface="PMingLiU"/>
                <a:cs typeface="PMingLiU"/>
              </a:rPr>
              <a:t>‧</a:t>
            </a:r>
            <a:r>
              <a:rPr sz="1550" spc="-180" dirty="0">
                <a:solidFill>
                  <a:srgbClr val="374050"/>
                </a:solidFill>
                <a:latin typeface="SimSun"/>
                <a:cs typeface="SimSun"/>
              </a:rPr>
              <a:t>中規模企業</a:t>
            </a:r>
            <a:endParaRPr sz="15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350">
              <a:latin typeface="SimSun"/>
              <a:cs typeface="SimSun"/>
            </a:endParaRPr>
          </a:p>
          <a:p>
            <a:pPr marL="353060">
              <a:lnSpc>
                <a:spcPct val="100000"/>
              </a:lnSpc>
            </a:pPr>
            <a:r>
              <a:rPr sz="1200" b="1" dirty="0">
                <a:solidFill>
                  <a:srgbClr val="374050"/>
                </a:solidFill>
                <a:latin typeface="DejaVu Sans"/>
                <a:cs typeface="DejaVu Sans"/>
              </a:rPr>
              <a:t>Protolabs </a:t>
            </a:r>
            <a:r>
              <a:rPr sz="1200" b="1" spc="-10" dirty="0">
                <a:solidFill>
                  <a:srgbClr val="374050"/>
                </a:solidFill>
                <a:latin typeface="DejaVu Sans"/>
                <a:cs typeface="DejaVu Sans"/>
              </a:rPr>
              <a:t>Japan</a:t>
            </a:r>
            <a:endParaRPr sz="1200">
              <a:latin typeface="DejaVu Sans"/>
              <a:cs typeface="DejaVu Sans"/>
            </a:endParaRPr>
          </a:p>
          <a:p>
            <a:pPr marL="353060">
              <a:lnSpc>
                <a:spcPct val="100000"/>
              </a:lnSpc>
              <a:spcBef>
                <a:spcPts val="260"/>
              </a:spcBef>
            </a:pPr>
            <a:r>
              <a:rPr sz="1050" spc="-40" dirty="0">
                <a:solidFill>
                  <a:srgbClr val="4A5462"/>
                </a:solidFill>
                <a:latin typeface="DejaVu Sans"/>
                <a:cs typeface="DejaVu Sans"/>
              </a:rPr>
              <a:t>CNC</a:t>
            </a:r>
            <a:r>
              <a:rPr sz="1150" spc="-4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射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出成形</a:t>
            </a:r>
            <a:r>
              <a:rPr sz="1150" spc="-4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050" spc="-40" dirty="0">
                <a:solidFill>
                  <a:srgbClr val="4A5462"/>
                </a:solidFill>
                <a:latin typeface="DejaVu Sans"/>
                <a:cs typeface="DejaVu Sans"/>
              </a:rPr>
              <a:t>3D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プリントを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1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⽇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か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ら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短納期で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対</a:t>
            </a:r>
            <a:r>
              <a:rPr sz="1150" spc="-50" dirty="0">
                <a:solidFill>
                  <a:srgbClr val="4A5462"/>
                </a:solidFill>
                <a:latin typeface="SimSun"/>
                <a:cs typeface="SimSun"/>
              </a:rPr>
              <a:t>応</a:t>
            </a:r>
            <a:endParaRPr sz="1150">
              <a:latin typeface="SimSun"/>
              <a:cs typeface="SimSun"/>
            </a:endParaRPr>
          </a:p>
          <a:p>
            <a:pPr marL="429259">
              <a:lnSpc>
                <a:spcPct val="100000"/>
              </a:lnSpc>
              <a:spcBef>
                <a:spcPts val="495"/>
              </a:spcBef>
              <a:tabLst>
                <a:tab pos="1115060" algn="l"/>
              </a:tabLst>
            </a:pPr>
            <a:r>
              <a:rPr sz="1000" spc="-100" dirty="0">
                <a:solidFill>
                  <a:srgbClr val="055E45"/>
                </a:solidFill>
                <a:latin typeface="SimSun"/>
                <a:cs typeface="SimSun"/>
              </a:rPr>
              <a:t>迅速納</a:t>
            </a:r>
            <a:r>
              <a:rPr sz="1000" spc="-50" dirty="0">
                <a:solidFill>
                  <a:srgbClr val="055E45"/>
                </a:solidFill>
                <a:latin typeface="SimSun"/>
                <a:cs typeface="SimSun"/>
              </a:rPr>
              <a:t>品</a:t>
            </a:r>
            <a:r>
              <a:rPr sz="1000" dirty="0">
                <a:solidFill>
                  <a:srgbClr val="055E45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多様な製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法</a:t>
            </a:r>
            <a:endParaRPr sz="10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9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900">
              <a:latin typeface="SimSun"/>
              <a:cs typeface="SimSun"/>
            </a:endParaRPr>
          </a:p>
          <a:p>
            <a:pPr marL="353060">
              <a:lnSpc>
                <a:spcPct val="100000"/>
              </a:lnSpc>
            </a:pPr>
            <a:r>
              <a:rPr sz="1200" b="1" spc="-10" dirty="0">
                <a:solidFill>
                  <a:srgbClr val="374050"/>
                </a:solidFill>
                <a:latin typeface="DejaVu Sans"/>
                <a:cs typeface="DejaVu Sans"/>
              </a:rPr>
              <a:t>SOLIZE</a:t>
            </a:r>
            <a:endParaRPr sz="1200">
              <a:latin typeface="DejaVu Sans"/>
              <a:cs typeface="DejaVu Sans"/>
            </a:endParaRPr>
          </a:p>
          <a:p>
            <a:pPr marL="353060">
              <a:lnSpc>
                <a:spcPct val="100000"/>
              </a:lnSpc>
              <a:spcBef>
                <a:spcPts val="26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30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年超の</a:t>
            </a:r>
            <a:r>
              <a:rPr sz="1150" spc="-140" dirty="0">
                <a:solidFill>
                  <a:srgbClr val="4A5462"/>
                </a:solidFill>
                <a:latin typeface="PMingLiU"/>
                <a:cs typeface="PMingLiU"/>
              </a:rPr>
              <a:t>アディティブマニュファクチャリング</a:t>
            </a:r>
            <a:r>
              <a:rPr sz="1150" spc="835" dirty="0">
                <a:solidFill>
                  <a:srgbClr val="4A5462"/>
                </a:solidFill>
                <a:latin typeface="Arial"/>
                <a:cs typeface="Arial"/>
              </a:rPr>
              <a:t>∕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試作受託実績</a:t>
            </a:r>
            <a:endParaRPr sz="1150">
              <a:latin typeface="SimSun"/>
              <a:cs typeface="SimSun"/>
            </a:endParaRPr>
          </a:p>
          <a:p>
            <a:pPr marL="429259">
              <a:lnSpc>
                <a:spcPct val="100000"/>
              </a:lnSpc>
              <a:spcBef>
                <a:spcPts val="495"/>
              </a:spcBef>
              <a:tabLst>
                <a:tab pos="1229360" algn="l"/>
              </a:tabLst>
            </a:pPr>
            <a:r>
              <a:rPr sz="1000" spc="-100" dirty="0">
                <a:solidFill>
                  <a:srgbClr val="91400D"/>
                </a:solidFill>
                <a:latin typeface="SimSun"/>
                <a:cs typeface="SimSun"/>
              </a:rPr>
              <a:t>豊富な実</a:t>
            </a:r>
            <a:r>
              <a:rPr sz="1000" spc="-50" dirty="0">
                <a:solidFill>
                  <a:srgbClr val="91400D"/>
                </a:solidFill>
                <a:latin typeface="SimSun"/>
                <a:cs typeface="SimSun"/>
              </a:rPr>
              <a:t>績</a:t>
            </a:r>
            <a:r>
              <a:rPr sz="1000" dirty="0">
                <a:solidFill>
                  <a:srgbClr val="91400D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1D40AF"/>
                </a:solidFill>
                <a:latin typeface="Meiryo"/>
                <a:cs typeface="Meiryo"/>
              </a:rPr>
              <a:t>⾼</a:t>
            </a: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精度加</a:t>
            </a:r>
            <a:r>
              <a:rPr sz="1000" spc="-50" dirty="0">
                <a:solidFill>
                  <a:srgbClr val="1D40AF"/>
                </a:solidFill>
                <a:latin typeface="Meiryo"/>
                <a:cs typeface="Meiryo"/>
              </a:rPr>
              <a:t>⼯</a:t>
            </a:r>
            <a:endParaRPr sz="1000">
              <a:latin typeface="Meiryo"/>
              <a:cs typeface="Meiryo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900">
              <a:latin typeface="Meiryo"/>
              <a:cs typeface="Meiryo"/>
            </a:endParaRPr>
          </a:p>
          <a:p>
            <a:pPr marL="353060">
              <a:lnSpc>
                <a:spcPct val="100000"/>
              </a:lnSpc>
            </a:pPr>
            <a:r>
              <a:rPr sz="1200" b="1" spc="-35" dirty="0">
                <a:solidFill>
                  <a:srgbClr val="374050"/>
                </a:solidFill>
                <a:latin typeface="DejaVu Sans"/>
                <a:cs typeface="DejaVu Sans"/>
              </a:rPr>
              <a:t>Fujitsu</a:t>
            </a:r>
            <a:r>
              <a:rPr sz="1350" spc="-35" dirty="0">
                <a:solidFill>
                  <a:srgbClr val="374050"/>
                </a:solidFill>
                <a:latin typeface="SimSun"/>
                <a:cs typeface="SimSun"/>
              </a:rPr>
              <a:t>（</a:t>
            </a: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ものづく</a:t>
            </a:r>
            <a:r>
              <a:rPr sz="1350" spc="-175" dirty="0">
                <a:solidFill>
                  <a:srgbClr val="374050"/>
                </a:solidFill>
                <a:latin typeface="PMingLiU"/>
                <a:cs typeface="PMingLiU"/>
              </a:rPr>
              <a:t>りソリューション</a:t>
            </a:r>
            <a:r>
              <a:rPr sz="1350" spc="-50" dirty="0">
                <a:solidFill>
                  <a:srgbClr val="374050"/>
                </a:solidFill>
                <a:latin typeface="SimSun"/>
                <a:cs typeface="SimSun"/>
              </a:rPr>
              <a:t>）</a:t>
            </a:r>
            <a:endParaRPr sz="1350">
              <a:latin typeface="SimSun"/>
              <a:cs typeface="SimSun"/>
            </a:endParaRPr>
          </a:p>
          <a:p>
            <a:pPr marL="353060">
              <a:lnSpc>
                <a:spcPct val="100000"/>
              </a:lnSpc>
              <a:spcBef>
                <a:spcPts val="229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精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密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部品</a:t>
            </a:r>
            <a:r>
              <a:rPr sz="1150" spc="-4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050" spc="-40" dirty="0">
                <a:solidFill>
                  <a:srgbClr val="4A5462"/>
                </a:solidFill>
                <a:latin typeface="DejaVu Sans"/>
                <a:cs typeface="DejaVu Sans"/>
              </a:rPr>
              <a:t>3D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試作か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ら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量産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まで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⼀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貫</a:t>
            </a:r>
            <a:r>
              <a:rPr sz="1150" spc="-100" dirty="0">
                <a:solidFill>
                  <a:srgbClr val="4A5462"/>
                </a:solidFill>
                <a:latin typeface="PMingLiU"/>
                <a:cs typeface="PMingLiU"/>
              </a:rPr>
              <a:t>サポート</a:t>
            </a:r>
            <a:endParaRPr sz="1150">
              <a:latin typeface="PMingLiU"/>
              <a:cs typeface="PMingLiU"/>
            </a:endParaRPr>
          </a:p>
          <a:p>
            <a:pPr marL="429259">
              <a:lnSpc>
                <a:spcPct val="100000"/>
              </a:lnSpc>
              <a:spcBef>
                <a:spcPts val="495"/>
              </a:spcBef>
              <a:tabLst>
                <a:tab pos="1115060" algn="l"/>
              </a:tabLst>
            </a:pPr>
            <a:r>
              <a:rPr sz="1000" spc="-100" dirty="0">
                <a:solidFill>
                  <a:srgbClr val="5B20B5"/>
                </a:solidFill>
                <a:latin typeface="SimSun"/>
                <a:cs typeface="SimSun"/>
              </a:rPr>
              <a:t>企業連</a:t>
            </a:r>
            <a:r>
              <a:rPr sz="1000" spc="-50" dirty="0">
                <a:solidFill>
                  <a:srgbClr val="5B20B5"/>
                </a:solidFill>
                <a:latin typeface="SimSun"/>
                <a:cs typeface="SimSun"/>
              </a:rPr>
              <a:t>携</a:t>
            </a:r>
            <a:r>
              <a:rPr sz="1000" dirty="0">
                <a:solidFill>
                  <a:srgbClr val="5B20B5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372FA2"/>
                </a:solidFill>
                <a:latin typeface="Meiryo"/>
                <a:cs typeface="Meiryo"/>
              </a:rPr>
              <a:t>⾼</a:t>
            </a:r>
            <a:r>
              <a:rPr sz="1000" spc="-100" dirty="0">
                <a:solidFill>
                  <a:srgbClr val="372FA2"/>
                </a:solidFill>
                <a:latin typeface="SimSun"/>
                <a:cs typeface="SimSun"/>
              </a:rPr>
              <a:t>品質保</a:t>
            </a:r>
            <a:r>
              <a:rPr sz="1000" spc="-50" dirty="0">
                <a:solidFill>
                  <a:srgbClr val="372FA2"/>
                </a:solidFill>
                <a:latin typeface="SimSun"/>
                <a:cs typeface="SimSun"/>
              </a:rPr>
              <a:t>証</a:t>
            </a:r>
            <a:endParaRPr sz="1000">
              <a:latin typeface="SimSun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398" y="990599"/>
            <a:ext cx="5638798" cy="37337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73850" y="1162418"/>
            <a:ext cx="3634104" cy="323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共創</a:t>
            </a:r>
            <a:r>
              <a:rPr sz="1550" spc="-250" dirty="0">
                <a:solidFill>
                  <a:srgbClr val="374050"/>
                </a:solidFill>
                <a:latin typeface="PMingLiU"/>
                <a:cs typeface="PMingLiU"/>
              </a:rPr>
              <a:t>スペース‧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特化型</a:t>
            </a:r>
            <a:r>
              <a:rPr sz="1550" spc="-170" dirty="0">
                <a:solidFill>
                  <a:srgbClr val="374050"/>
                </a:solidFill>
                <a:latin typeface="PMingLiU"/>
                <a:cs typeface="PMingLiU"/>
              </a:rPr>
              <a:t>サービス</a:t>
            </a:r>
            <a:endParaRPr sz="155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350">
              <a:latin typeface="PMingLiU"/>
              <a:cs typeface="PMingLiU"/>
            </a:endParaRPr>
          </a:p>
          <a:p>
            <a:pPr marL="374015">
              <a:lnSpc>
                <a:spcPct val="100000"/>
              </a:lnSpc>
            </a:pPr>
            <a:r>
              <a:rPr sz="1200" b="1" dirty="0">
                <a:solidFill>
                  <a:srgbClr val="374050"/>
                </a:solidFill>
                <a:latin typeface="DejaVu Sans"/>
                <a:cs typeface="DejaVu Sans"/>
              </a:rPr>
              <a:t>DMM.make</a:t>
            </a:r>
            <a:r>
              <a:rPr sz="1200" b="1" spc="-105" dirty="0">
                <a:solidFill>
                  <a:srgbClr val="374050"/>
                </a:solidFill>
                <a:latin typeface="DejaVu Sans"/>
                <a:cs typeface="DejaVu Sans"/>
              </a:rPr>
              <a:t> </a:t>
            </a:r>
            <a:r>
              <a:rPr sz="1200" b="1" spc="-10" dirty="0">
                <a:solidFill>
                  <a:srgbClr val="374050"/>
                </a:solidFill>
                <a:latin typeface="DejaVu Sans"/>
                <a:cs typeface="DejaVu Sans"/>
              </a:rPr>
              <a:t>AKIBA</a:t>
            </a:r>
            <a:endParaRPr sz="1200">
              <a:latin typeface="DejaVu Sans"/>
              <a:cs typeface="DejaVu Sans"/>
            </a:endParaRPr>
          </a:p>
          <a:p>
            <a:pPr marL="374015">
              <a:lnSpc>
                <a:spcPct val="100000"/>
              </a:lnSpc>
              <a:spcBef>
                <a:spcPts val="260"/>
              </a:spcBef>
            </a:pP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ハードウェア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共創</a:t>
            </a:r>
            <a:r>
              <a:rPr sz="1150" spc="-95" dirty="0">
                <a:solidFill>
                  <a:srgbClr val="4A5462"/>
                </a:solidFill>
                <a:latin typeface="PMingLiU"/>
                <a:cs typeface="PMingLiU"/>
              </a:rPr>
              <a:t>ファブ‧</a:t>
            </a:r>
            <a:r>
              <a:rPr sz="1050" spc="-40" dirty="0">
                <a:solidFill>
                  <a:srgbClr val="4A5462"/>
                </a:solidFill>
                <a:latin typeface="DejaVu Sans"/>
                <a:cs typeface="DejaVu Sans"/>
              </a:rPr>
              <a:t>3D</a:t>
            </a: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プリンティングサービス</a:t>
            </a:r>
            <a:endParaRPr sz="1150">
              <a:latin typeface="PMingLiU"/>
              <a:cs typeface="PMingLiU"/>
            </a:endParaRPr>
          </a:p>
          <a:p>
            <a:pPr marL="450215">
              <a:lnSpc>
                <a:spcPct val="100000"/>
              </a:lnSpc>
              <a:spcBef>
                <a:spcPts val="495"/>
              </a:spcBef>
              <a:tabLst>
                <a:tab pos="1358265" algn="l"/>
              </a:tabLst>
            </a:pPr>
            <a:r>
              <a:rPr sz="1000" spc="-100" dirty="0">
                <a:solidFill>
                  <a:srgbClr val="055E45"/>
                </a:solidFill>
                <a:latin typeface="SimSun"/>
                <a:cs typeface="SimSun"/>
              </a:rPr>
              <a:t>コミュニ</a:t>
            </a:r>
            <a:r>
              <a:rPr sz="1000" spc="-155" dirty="0">
                <a:solidFill>
                  <a:srgbClr val="055E45"/>
                </a:solidFill>
                <a:latin typeface="SimSun"/>
                <a:cs typeface="SimSun"/>
              </a:rPr>
              <a:t>テ</a:t>
            </a:r>
            <a:r>
              <a:rPr sz="1000" spc="-50" dirty="0">
                <a:solidFill>
                  <a:srgbClr val="055E45"/>
                </a:solidFill>
                <a:latin typeface="SimSun"/>
                <a:cs typeface="SimSun"/>
              </a:rPr>
              <a:t>ィ</a:t>
            </a:r>
            <a:r>
              <a:rPr sz="1000" dirty="0">
                <a:solidFill>
                  <a:srgbClr val="055E45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91400D"/>
                </a:solidFill>
                <a:latin typeface="SimSun"/>
                <a:cs typeface="SimSun"/>
              </a:rPr>
              <a:t>アドバ</a:t>
            </a:r>
            <a:r>
              <a:rPr sz="1000" spc="-130" dirty="0">
                <a:solidFill>
                  <a:srgbClr val="91400D"/>
                </a:solidFill>
                <a:latin typeface="SimSun"/>
                <a:cs typeface="SimSun"/>
              </a:rPr>
              <a:t>イ</a:t>
            </a:r>
            <a:r>
              <a:rPr sz="1000" spc="-100" dirty="0">
                <a:solidFill>
                  <a:srgbClr val="91400D"/>
                </a:solidFill>
                <a:latin typeface="SimSun"/>
                <a:cs typeface="SimSun"/>
              </a:rPr>
              <a:t>ス付</a:t>
            </a:r>
            <a:r>
              <a:rPr sz="1000" spc="-50" dirty="0">
                <a:solidFill>
                  <a:srgbClr val="91400D"/>
                </a:solidFill>
                <a:latin typeface="SimSun"/>
                <a:cs typeface="SimSun"/>
              </a:rPr>
              <a:t>き</a:t>
            </a:r>
            <a:endParaRPr sz="10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9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900">
              <a:latin typeface="SimSun"/>
              <a:cs typeface="SimSun"/>
            </a:endParaRPr>
          </a:p>
          <a:p>
            <a:pPr marL="374015">
              <a:lnSpc>
                <a:spcPct val="100000"/>
              </a:lnSpc>
            </a:pPr>
            <a:r>
              <a:rPr sz="1200" b="1" spc="-10" dirty="0">
                <a:solidFill>
                  <a:srgbClr val="374050"/>
                </a:solidFill>
                <a:latin typeface="DejaVu Sans"/>
                <a:cs typeface="DejaVu Sans"/>
              </a:rPr>
              <a:t>TechShop</a:t>
            </a:r>
            <a:r>
              <a:rPr sz="1200" b="1" spc="-90" dirty="0">
                <a:solidFill>
                  <a:srgbClr val="374050"/>
                </a:solidFill>
                <a:latin typeface="DejaVu Sans"/>
                <a:cs typeface="DejaVu Sans"/>
              </a:rPr>
              <a:t> </a:t>
            </a:r>
            <a:r>
              <a:rPr sz="1200" b="1" spc="-20" dirty="0">
                <a:solidFill>
                  <a:srgbClr val="374050"/>
                </a:solidFill>
                <a:latin typeface="DejaVu Sans"/>
                <a:cs typeface="DejaVu Sans"/>
              </a:rPr>
              <a:t>Tokyo</a:t>
            </a:r>
            <a:endParaRPr sz="1200">
              <a:latin typeface="DejaVu Sans"/>
              <a:cs typeface="DejaVu Sans"/>
            </a:endParaRPr>
          </a:p>
          <a:p>
            <a:pPr marL="374015">
              <a:lnSpc>
                <a:spcPct val="100000"/>
              </a:lnSpc>
              <a:spcBef>
                <a:spcPts val="260"/>
              </a:spcBef>
            </a:pP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メンバー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制</a:t>
            </a:r>
            <a:r>
              <a:rPr sz="1150" spc="-140" dirty="0">
                <a:solidFill>
                  <a:srgbClr val="4A5462"/>
                </a:solidFill>
                <a:latin typeface="PMingLiU"/>
                <a:cs typeface="PMingLiU"/>
              </a:rPr>
              <a:t>ファブスペース‧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専⾨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機器利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⽤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150" spc="-95" dirty="0">
                <a:solidFill>
                  <a:srgbClr val="4A5462"/>
                </a:solidFill>
                <a:latin typeface="SimSun"/>
                <a:cs typeface="SimSun"/>
              </a:rPr>
              <a:t>技術講習</a:t>
            </a:r>
            <a:endParaRPr sz="1150">
              <a:latin typeface="SimSun"/>
              <a:cs typeface="SimSun"/>
            </a:endParaRPr>
          </a:p>
          <a:p>
            <a:pPr marL="450215">
              <a:lnSpc>
                <a:spcPct val="100000"/>
              </a:lnSpc>
              <a:spcBef>
                <a:spcPts val="495"/>
              </a:spcBef>
              <a:tabLst>
                <a:tab pos="1136650" algn="l"/>
              </a:tabLst>
            </a:pPr>
            <a:r>
              <a:rPr sz="1000" spc="-100" dirty="0">
                <a:latin typeface="Meiryo"/>
                <a:cs typeface="Meiryo"/>
              </a:rPr>
              <a:t>教</a:t>
            </a:r>
            <a:r>
              <a:rPr sz="1000" spc="-100" dirty="0">
                <a:latin typeface="SimSun"/>
                <a:cs typeface="SimSun"/>
              </a:rPr>
              <a:t>育</a:t>
            </a:r>
            <a:r>
              <a:rPr sz="1000" spc="-100" dirty="0">
                <a:latin typeface="Meiryo"/>
                <a:cs typeface="Meiryo"/>
              </a:rPr>
              <a:t>⽀</a:t>
            </a:r>
            <a:r>
              <a:rPr sz="1000" spc="-50" dirty="0">
                <a:latin typeface="SimSun"/>
                <a:cs typeface="SimSun"/>
              </a:rPr>
              <a:t>援</a:t>
            </a:r>
            <a:r>
              <a:rPr sz="1000" dirty="0"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共同作業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場</a:t>
            </a:r>
            <a:endParaRPr sz="10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9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900">
              <a:latin typeface="SimSun"/>
              <a:cs typeface="SimSun"/>
            </a:endParaRPr>
          </a:p>
          <a:p>
            <a:pPr marL="374015">
              <a:lnSpc>
                <a:spcPct val="100000"/>
              </a:lnSpc>
            </a:pPr>
            <a:r>
              <a:rPr sz="1200" b="1" spc="-10" dirty="0">
                <a:solidFill>
                  <a:srgbClr val="374050"/>
                </a:solidFill>
                <a:latin typeface="DejaVu Sans"/>
                <a:cs typeface="DejaVu Sans"/>
              </a:rPr>
              <a:t>Proto-</a:t>
            </a:r>
            <a:r>
              <a:rPr sz="1200" b="1" dirty="0">
                <a:solidFill>
                  <a:srgbClr val="374050"/>
                </a:solidFill>
                <a:latin typeface="DejaVu Sans"/>
                <a:cs typeface="DejaVu Sans"/>
              </a:rPr>
              <a:t>labs</a:t>
            </a:r>
            <a:r>
              <a:rPr sz="1200" b="1" spc="20" dirty="0">
                <a:solidFill>
                  <a:srgbClr val="374050"/>
                </a:solidFill>
                <a:latin typeface="DejaVu Sans"/>
                <a:cs typeface="DejaVu Sans"/>
              </a:rPr>
              <a:t> </a:t>
            </a: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追加</a:t>
            </a:r>
            <a:r>
              <a:rPr sz="1350" spc="-170" dirty="0">
                <a:solidFill>
                  <a:srgbClr val="374050"/>
                </a:solidFill>
                <a:latin typeface="Meiryo"/>
                <a:cs typeface="Meiryo"/>
              </a:rPr>
              <a:t>拠</a:t>
            </a:r>
            <a:r>
              <a:rPr sz="1350" spc="-204" dirty="0">
                <a:solidFill>
                  <a:srgbClr val="374050"/>
                </a:solidFill>
                <a:latin typeface="SimSun"/>
                <a:cs typeface="SimSun"/>
              </a:rPr>
              <a:t>点 </a:t>
            </a:r>
            <a:r>
              <a:rPr sz="1200" b="1" spc="-10" dirty="0">
                <a:solidFill>
                  <a:srgbClr val="374050"/>
                </a:solidFill>
                <a:latin typeface="DejaVu Sans"/>
                <a:cs typeface="DejaVu Sans"/>
              </a:rPr>
              <a:t>(</a:t>
            </a: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厚</a:t>
            </a:r>
            <a:r>
              <a:rPr sz="1350" spc="-170" dirty="0">
                <a:solidFill>
                  <a:srgbClr val="374050"/>
                </a:solidFill>
                <a:latin typeface="Meiryo"/>
                <a:cs typeface="Meiryo"/>
              </a:rPr>
              <a:t>⽊</a:t>
            </a:r>
            <a:r>
              <a:rPr sz="1200" b="1" spc="-50" dirty="0">
                <a:solidFill>
                  <a:srgbClr val="374050"/>
                </a:solidFill>
                <a:latin typeface="DejaVu Sans"/>
                <a:cs typeface="DejaVu Sans"/>
              </a:rPr>
              <a:t>)</a:t>
            </a:r>
            <a:endParaRPr sz="1200">
              <a:latin typeface="DejaVu Sans"/>
              <a:cs typeface="DejaVu Sans"/>
            </a:endParaRPr>
          </a:p>
          <a:p>
            <a:pPr marL="374015">
              <a:lnSpc>
                <a:spcPct val="100000"/>
              </a:lnSpc>
              <a:spcBef>
                <a:spcPts val="229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⾦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属切削加</a:t>
            </a:r>
            <a:r>
              <a:rPr sz="1150" spc="-55" dirty="0">
                <a:solidFill>
                  <a:srgbClr val="4A5462"/>
                </a:solidFill>
                <a:latin typeface="Meiryo"/>
                <a:cs typeface="Meiryo"/>
              </a:rPr>
              <a:t>⼯ </a:t>
            </a:r>
            <a:r>
              <a:rPr sz="1050" spc="35" dirty="0">
                <a:solidFill>
                  <a:srgbClr val="4A5462"/>
                </a:solidFill>
                <a:latin typeface="DejaVu Sans"/>
                <a:cs typeface="DejaVu Sans"/>
              </a:rPr>
              <a:t>+ 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⼩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ロット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射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出成形の特化型</a:t>
            </a:r>
            <a:r>
              <a:rPr sz="1150" spc="-95" dirty="0">
                <a:solidFill>
                  <a:srgbClr val="4A5462"/>
                </a:solidFill>
                <a:latin typeface="PMingLiU"/>
                <a:cs typeface="PMingLiU"/>
              </a:rPr>
              <a:t>サービス</a:t>
            </a:r>
            <a:endParaRPr sz="1150">
              <a:latin typeface="PMingLiU"/>
              <a:cs typeface="PMingLiU"/>
            </a:endParaRPr>
          </a:p>
          <a:p>
            <a:pPr marL="450215">
              <a:lnSpc>
                <a:spcPct val="100000"/>
              </a:lnSpc>
              <a:spcBef>
                <a:spcPts val="495"/>
              </a:spcBef>
              <a:tabLst>
                <a:tab pos="1136650" algn="l"/>
              </a:tabLst>
            </a:pPr>
            <a:r>
              <a:rPr sz="1000" spc="-100" dirty="0">
                <a:solidFill>
                  <a:srgbClr val="1F2937"/>
                </a:solidFill>
                <a:latin typeface="Meiryo"/>
                <a:cs typeface="Meiryo"/>
              </a:rPr>
              <a:t>⾦</a:t>
            </a:r>
            <a:r>
              <a:rPr sz="1000" spc="-100" dirty="0">
                <a:solidFill>
                  <a:srgbClr val="1F2937"/>
                </a:solidFill>
                <a:latin typeface="SimSun"/>
                <a:cs typeface="SimSun"/>
              </a:rPr>
              <a:t>属加</a:t>
            </a:r>
            <a:r>
              <a:rPr sz="1000" spc="-50" dirty="0">
                <a:solidFill>
                  <a:srgbClr val="1F2937"/>
                </a:solidFill>
                <a:latin typeface="Meiryo"/>
                <a:cs typeface="Meiryo"/>
              </a:rPr>
              <a:t>⼯</a:t>
            </a:r>
            <a:r>
              <a:rPr sz="1000" dirty="0">
                <a:solidFill>
                  <a:srgbClr val="1F2937"/>
                </a:solidFill>
                <a:latin typeface="Meiryo"/>
                <a:cs typeface="Meiryo"/>
              </a:rPr>
              <a:t>	</a:t>
            </a:r>
            <a:r>
              <a:rPr sz="1000" spc="-100" dirty="0">
                <a:solidFill>
                  <a:srgbClr val="1D40AF"/>
                </a:solidFill>
                <a:latin typeface="Meiryo"/>
                <a:cs typeface="Meiryo"/>
              </a:rPr>
              <a:t>⼩</a:t>
            </a: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ロット</a:t>
            </a:r>
            <a:r>
              <a:rPr sz="1000" spc="-100" dirty="0">
                <a:solidFill>
                  <a:srgbClr val="1D40AF"/>
                </a:solidFill>
                <a:latin typeface="Meiryo"/>
                <a:cs typeface="Meiryo"/>
              </a:rPr>
              <a:t>対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応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5084889"/>
            <a:ext cx="25552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37676" y="5102225"/>
            <a:ext cx="41020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19/25</a:t>
            </a:r>
            <a:endParaRPr sz="10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200900"/>
            <a:chOff x="0" y="0"/>
            <a:chExt cx="12192000" cy="720090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6286500"/>
            </a:xfrm>
            <a:custGeom>
              <a:avLst/>
              <a:gdLst/>
              <a:ahLst/>
              <a:cxnLst/>
              <a:rect l="l" t="t" r="r" b="b"/>
              <a:pathLst>
                <a:path w="12192000" h="6286500">
                  <a:moveTo>
                    <a:pt x="0" y="6286499"/>
                  </a:moveTo>
                  <a:lnTo>
                    <a:pt x="12191999" y="62864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62864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4500" y="188277"/>
            <a:ext cx="59690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335" dirty="0">
                <a:solidFill>
                  <a:srgbClr val="1F2937"/>
                </a:solidFill>
                <a:latin typeface="BIZ UDPGothic"/>
                <a:cs typeface="BIZ UDPGothic"/>
              </a:rPr>
              <a:t>目次</a:t>
            </a:r>
            <a:endParaRPr sz="2550" dirty="0">
              <a:latin typeface="BIZ UDPGothic"/>
              <a:cs typeface="BIZ UDPGothic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44549" y="1371599"/>
          <a:ext cx="10920730" cy="4870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9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1.</a:t>
                      </a:r>
                      <a:r>
                        <a:rPr sz="1200" spc="4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プロジェクト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概</a:t>
                      </a:r>
                      <a:r>
                        <a:rPr sz="1350" spc="-5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要</a:t>
                      </a:r>
                      <a:endParaRPr sz="1350">
                        <a:latin typeface="Meiryo"/>
                        <a:cs typeface="Meiryo"/>
                      </a:endParaRPr>
                    </a:p>
                  </a:txBody>
                  <a:tcPr marL="0" marR="0" marT="2857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0670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0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3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47625" marB="0">
                    <a:lnR w="9525">
                      <a:solidFill>
                        <a:srgbClr val="D0D5DA"/>
                      </a:solidFill>
                      <a:prstDash val="solid"/>
                    </a:lnR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12.</a:t>
                      </a:r>
                      <a:r>
                        <a:rPr sz="1200" spc="5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85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シミュレーション</a:t>
                      </a:r>
                      <a:r>
                        <a:rPr sz="1350" spc="-11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結果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28575" marB="0">
                    <a:lnL w="9525">
                      <a:solidFill>
                        <a:srgbClr val="D0D5DA"/>
                      </a:solidFill>
                      <a:prstDash val="solid"/>
                    </a:lnL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14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4762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2.</a:t>
                      </a:r>
                      <a:r>
                        <a:rPr sz="1200" spc="-5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⽬</a:t>
                      </a:r>
                      <a:r>
                        <a:rPr sz="1350" spc="-5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的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0670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50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4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lnR w="9525">
                      <a:solidFill>
                        <a:srgbClr val="D0D5DA"/>
                      </a:solidFill>
                      <a:prstDash val="solid"/>
                    </a:lnR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13.</a:t>
                      </a:r>
                      <a:r>
                        <a:rPr sz="1200" spc="1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5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詳細仕様書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D0D5DA"/>
                      </a:solidFill>
                      <a:prstDash val="solid"/>
                    </a:lnL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15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3.</a:t>
                      </a:r>
                      <a:r>
                        <a:rPr sz="1200" spc="25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主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な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要</a:t>
                      </a:r>
                      <a:r>
                        <a:rPr sz="1350" spc="-13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求仕様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0670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50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5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lnR w="9525">
                      <a:solidFill>
                        <a:srgbClr val="D0D5DA"/>
                      </a:solidFill>
                      <a:prstDash val="solid"/>
                    </a:lnR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14.</a:t>
                      </a:r>
                      <a:r>
                        <a:rPr sz="1200" spc="2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200" spc="-6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BOM</a:t>
                      </a:r>
                      <a:r>
                        <a:rPr sz="1350" spc="-114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‧コスト</a:t>
                      </a:r>
                      <a:endParaRPr sz="1350">
                        <a:latin typeface="PMingLiU"/>
                        <a:cs typeface="PMingLiU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D0D5DA"/>
                      </a:solidFill>
                      <a:prstDash val="solid"/>
                    </a:lnL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16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4.</a:t>
                      </a:r>
                      <a:r>
                        <a:rPr sz="1200" spc="1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運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⽤⽅</a:t>
                      </a:r>
                      <a:r>
                        <a:rPr sz="1350" spc="-5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法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0670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50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6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lnR w="9525">
                      <a:solidFill>
                        <a:srgbClr val="D0D5DA"/>
                      </a:solidFill>
                      <a:prstDash val="solid"/>
                    </a:lnR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15.</a:t>
                      </a:r>
                      <a:r>
                        <a:rPr sz="1200" spc="35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65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サプライヤリスト</a:t>
                      </a:r>
                      <a:endParaRPr sz="1350">
                        <a:latin typeface="PMingLiU"/>
                        <a:cs typeface="PMingLiU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D0D5DA"/>
                      </a:solidFill>
                      <a:prstDash val="solid"/>
                    </a:lnL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17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5.</a:t>
                      </a:r>
                      <a:r>
                        <a:rPr sz="1200" spc="1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主</a:t>
                      </a:r>
                      <a:r>
                        <a:rPr sz="1350" spc="-13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な特徴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0670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50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7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lnR w="9525">
                      <a:solidFill>
                        <a:srgbClr val="D0D5DA"/>
                      </a:solidFill>
                      <a:prstDash val="solid"/>
                    </a:lnR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16.</a:t>
                      </a:r>
                      <a:r>
                        <a:rPr sz="1200" spc="5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実在企業（部品集約</a:t>
                      </a:r>
                      <a:r>
                        <a:rPr sz="1350" spc="-5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）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D0D5DA"/>
                      </a:solidFill>
                      <a:prstDash val="solid"/>
                    </a:lnL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18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6.</a:t>
                      </a:r>
                      <a:r>
                        <a:rPr sz="1200" spc="6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技術的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差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別化</a:t>
                      </a:r>
                      <a:r>
                        <a:rPr sz="1350" spc="-140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ポイント</a:t>
                      </a:r>
                      <a:endParaRPr sz="1350">
                        <a:latin typeface="PMingLiU"/>
                        <a:cs typeface="PMingLiU"/>
                      </a:endParaRPr>
                    </a:p>
                  </a:txBody>
                  <a:tcPr marL="0" marR="0" marT="10985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0670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50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8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lnR w="9525">
                      <a:solidFill>
                        <a:srgbClr val="D0D5DA"/>
                      </a:solidFill>
                      <a:prstDash val="solid"/>
                    </a:lnR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17.</a:t>
                      </a:r>
                      <a:r>
                        <a:rPr sz="1200" spc="35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試作可能会社</a:t>
                      </a:r>
                      <a:r>
                        <a:rPr sz="1350" spc="-11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⼀覧</a:t>
                      </a:r>
                      <a:endParaRPr sz="1350">
                        <a:latin typeface="Meiryo"/>
                        <a:cs typeface="Meiryo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D0D5DA"/>
                      </a:solidFill>
                      <a:prstDash val="solid"/>
                    </a:lnL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19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7.</a:t>
                      </a:r>
                      <a:r>
                        <a:rPr sz="1200" spc="4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85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システム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構成概</a:t>
                      </a:r>
                      <a:r>
                        <a:rPr sz="1350" spc="-5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観</a:t>
                      </a:r>
                      <a:endParaRPr sz="1350">
                        <a:latin typeface="Meiryo"/>
                        <a:cs typeface="Meiryo"/>
                      </a:endParaRPr>
                    </a:p>
                  </a:txBody>
                  <a:tcPr marL="0" marR="0" marT="10985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06705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50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9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lnR w="9525">
                      <a:solidFill>
                        <a:srgbClr val="D0D5DA"/>
                      </a:solidFill>
                      <a:prstDash val="solid"/>
                    </a:lnR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18.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開発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⼯</a:t>
                      </a:r>
                      <a:r>
                        <a:rPr sz="1350" spc="-6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程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D0D5DA"/>
                      </a:solidFill>
                      <a:prstDash val="solid"/>
                    </a:lnL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20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8.</a:t>
                      </a:r>
                      <a:r>
                        <a:rPr sz="1200" spc="4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詳細</a:t>
                      </a:r>
                      <a:r>
                        <a:rPr sz="1350" spc="-185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システム</a:t>
                      </a:r>
                      <a:r>
                        <a:rPr sz="1350" spc="-11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構成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10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lnR w="9525">
                      <a:solidFill>
                        <a:srgbClr val="D0D5DA"/>
                      </a:solidFill>
                      <a:prstDash val="solid"/>
                    </a:lnR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19.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法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規</a:t>
                      </a:r>
                      <a:r>
                        <a:rPr sz="1350" spc="-114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適合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D0D5DA"/>
                      </a:solidFill>
                      <a:prstDash val="solid"/>
                    </a:lnL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21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9.</a:t>
                      </a:r>
                      <a:r>
                        <a:rPr sz="1200" spc="1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4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機械設計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11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lnR w="9525">
                      <a:solidFill>
                        <a:srgbClr val="D0D5DA"/>
                      </a:solidFill>
                      <a:prstDash val="solid"/>
                    </a:lnR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20.</a:t>
                      </a:r>
                      <a:r>
                        <a:rPr sz="1200" spc="25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知財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リスク</a:t>
                      </a:r>
                      <a:r>
                        <a:rPr sz="1350" spc="-11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調査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D0D5DA"/>
                      </a:solidFill>
                      <a:prstDash val="solid"/>
                    </a:lnL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22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10.</a:t>
                      </a:r>
                      <a:r>
                        <a:rPr sz="1200" spc="25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電気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‧</a:t>
                      </a:r>
                      <a:r>
                        <a:rPr sz="1350" spc="-14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制御設計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85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12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lnR w="9525">
                      <a:solidFill>
                        <a:srgbClr val="D0D5DA"/>
                      </a:solidFill>
                      <a:prstDash val="solid"/>
                    </a:lnR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21.</a:t>
                      </a:r>
                      <a:r>
                        <a:rPr sz="1200" spc="2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PL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保険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⾒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積も</a:t>
                      </a:r>
                      <a:r>
                        <a:rPr sz="1350" spc="-50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り</a:t>
                      </a:r>
                      <a:endParaRPr sz="1350">
                        <a:latin typeface="PMingLiU"/>
                        <a:cs typeface="PMingLiU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D0D5DA"/>
                      </a:solidFill>
                      <a:prstDash val="solid"/>
                    </a:lnL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23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11.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製造図</a:t>
                      </a:r>
                      <a:r>
                        <a:rPr sz="1350" spc="-6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⾯</a:t>
                      </a:r>
                      <a:endParaRPr sz="1350">
                        <a:latin typeface="Meiryo"/>
                        <a:cs typeface="Meiryo"/>
                      </a:endParaRPr>
                    </a:p>
                  </a:txBody>
                  <a:tcPr marL="0" marR="0" marT="10985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13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lnR w="9525">
                      <a:solidFill>
                        <a:srgbClr val="D0D5DA"/>
                      </a:solidFill>
                      <a:prstDash val="solid"/>
                    </a:lnR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239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22.</a:t>
                      </a:r>
                      <a:r>
                        <a:rPr sz="1200" spc="25" dirty="0">
                          <a:solidFill>
                            <a:srgbClr val="374050"/>
                          </a:solidFill>
                          <a:latin typeface="DejaVu Sans"/>
                          <a:cs typeface="DejaVu Sans"/>
                        </a:rPr>
                        <a:t> 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PMingLiU"/>
                          <a:cs typeface="PMingLiU"/>
                        </a:rPr>
                        <a:t>ターゲット</a:t>
                      </a:r>
                      <a:r>
                        <a:rPr sz="1350" spc="-17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業</a:t>
                      </a:r>
                      <a:r>
                        <a:rPr sz="1350" spc="-5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界</a:t>
                      </a:r>
                      <a:endParaRPr sz="1350">
                        <a:latin typeface="Meiryo"/>
                        <a:cs typeface="Meiryo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D0D5DA"/>
                      </a:solidFill>
                      <a:prstDash val="solid"/>
                    </a:lnL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200" spc="-25" dirty="0">
                          <a:solidFill>
                            <a:srgbClr val="6A7280"/>
                          </a:solidFill>
                          <a:latin typeface="DejaVu Sans"/>
                          <a:cs typeface="DejaVu Sans"/>
                        </a:rPr>
                        <a:t>24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90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6410324" y="1371599"/>
            <a:ext cx="304800" cy="304800"/>
            <a:chOff x="6410324" y="1371599"/>
            <a:chExt cx="304800" cy="304800"/>
          </a:xfrm>
        </p:grpSpPr>
        <p:sp>
          <p:nvSpPr>
            <p:cNvPr id="9" name="object 9"/>
            <p:cNvSpPr/>
            <p:nvPr/>
          </p:nvSpPr>
          <p:spPr>
            <a:xfrm>
              <a:off x="6410324" y="1371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8" y="298239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4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2"/>
                  </a:lnTo>
                  <a:lnTo>
                    <a:pt x="243191" y="274804"/>
                  </a:lnTo>
                  <a:lnTo>
                    <a:pt x="203733" y="295895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6524" y="1457324"/>
              <a:ext cx="152399" cy="13334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410324" y="1828799"/>
            <a:ext cx="304800" cy="304800"/>
            <a:chOff x="6410324" y="1828799"/>
            <a:chExt cx="304800" cy="304800"/>
          </a:xfrm>
        </p:grpSpPr>
        <p:sp>
          <p:nvSpPr>
            <p:cNvPr id="12" name="object 12"/>
            <p:cNvSpPr/>
            <p:nvPr/>
          </p:nvSpPr>
          <p:spPr>
            <a:xfrm>
              <a:off x="6410324" y="18287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8" y="298238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4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2"/>
                  </a:lnTo>
                  <a:lnTo>
                    <a:pt x="243191" y="274804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5574" y="1904999"/>
              <a:ext cx="114299" cy="15239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410324" y="2285999"/>
            <a:ext cx="304800" cy="304800"/>
            <a:chOff x="6410324" y="2285999"/>
            <a:chExt cx="304800" cy="304800"/>
          </a:xfrm>
        </p:grpSpPr>
        <p:sp>
          <p:nvSpPr>
            <p:cNvPr id="15" name="object 15"/>
            <p:cNvSpPr/>
            <p:nvPr/>
          </p:nvSpPr>
          <p:spPr>
            <a:xfrm>
              <a:off x="6410324" y="22859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8" y="298239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4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2"/>
                  </a:lnTo>
                  <a:lnTo>
                    <a:pt x="243191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5574" y="2362199"/>
              <a:ext cx="114299" cy="15239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6410324" y="2743199"/>
            <a:ext cx="304800" cy="304800"/>
            <a:chOff x="6410324" y="2743199"/>
            <a:chExt cx="304800" cy="304800"/>
          </a:xfrm>
        </p:grpSpPr>
        <p:sp>
          <p:nvSpPr>
            <p:cNvPr id="18" name="object 18"/>
            <p:cNvSpPr/>
            <p:nvPr/>
          </p:nvSpPr>
          <p:spPr>
            <a:xfrm>
              <a:off x="6410324" y="27431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8" y="298239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4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2"/>
                  </a:lnTo>
                  <a:lnTo>
                    <a:pt x="243191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7474" y="2819399"/>
              <a:ext cx="190499" cy="15239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6410324" y="3200399"/>
            <a:ext cx="304800" cy="304800"/>
            <a:chOff x="6410324" y="3200399"/>
            <a:chExt cx="304800" cy="304800"/>
          </a:xfrm>
        </p:grpSpPr>
        <p:sp>
          <p:nvSpPr>
            <p:cNvPr id="21" name="object 21"/>
            <p:cNvSpPr/>
            <p:nvPr/>
          </p:nvSpPr>
          <p:spPr>
            <a:xfrm>
              <a:off x="6410324" y="32003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8" y="298239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4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2"/>
                  </a:lnTo>
                  <a:lnTo>
                    <a:pt x="243191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5574" y="3276599"/>
              <a:ext cx="114299" cy="15239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410324" y="3657599"/>
            <a:ext cx="304800" cy="304800"/>
            <a:chOff x="6410324" y="3657599"/>
            <a:chExt cx="304800" cy="304800"/>
          </a:xfrm>
        </p:grpSpPr>
        <p:sp>
          <p:nvSpPr>
            <p:cNvPr id="24" name="object 24"/>
            <p:cNvSpPr/>
            <p:nvPr/>
          </p:nvSpPr>
          <p:spPr>
            <a:xfrm>
              <a:off x="6410324" y="3657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8" y="298238"/>
                  </a:lnTo>
                  <a:lnTo>
                    <a:pt x="67730" y="279115"/>
                  </a:lnTo>
                  <a:lnTo>
                    <a:pt x="34590" y="249081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4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2"/>
                  </a:lnTo>
                  <a:lnTo>
                    <a:pt x="243191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6524" y="3743324"/>
              <a:ext cx="152399" cy="133349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6410324" y="4114799"/>
            <a:ext cx="304800" cy="304800"/>
            <a:chOff x="6410324" y="4114799"/>
            <a:chExt cx="304800" cy="304800"/>
          </a:xfrm>
        </p:grpSpPr>
        <p:sp>
          <p:nvSpPr>
            <p:cNvPr id="27" name="object 27"/>
            <p:cNvSpPr/>
            <p:nvPr/>
          </p:nvSpPr>
          <p:spPr>
            <a:xfrm>
              <a:off x="6410324" y="41147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8" y="298238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6"/>
                  </a:lnTo>
                  <a:lnTo>
                    <a:pt x="61606" y="29995"/>
                  </a:lnTo>
                  <a:lnTo>
                    <a:pt x="101064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1"/>
                  </a:lnTo>
                  <a:lnTo>
                    <a:pt x="243191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96049" y="4190999"/>
              <a:ext cx="133349" cy="152399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6410324" y="4571999"/>
            <a:ext cx="304800" cy="304800"/>
            <a:chOff x="6410324" y="4571999"/>
            <a:chExt cx="304800" cy="304800"/>
          </a:xfrm>
        </p:grpSpPr>
        <p:sp>
          <p:nvSpPr>
            <p:cNvPr id="30" name="object 30"/>
            <p:cNvSpPr/>
            <p:nvPr/>
          </p:nvSpPr>
          <p:spPr>
            <a:xfrm>
              <a:off x="6410324" y="45719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8" y="298238"/>
                  </a:lnTo>
                  <a:lnTo>
                    <a:pt x="67730" y="279115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6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4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2"/>
                  </a:lnTo>
                  <a:lnTo>
                    <a:pt x="243191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6524" y="4648199"/>
              <a:ext cx="152399" cy="152399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6410324" y="5029199"/>
            <a:ext cx="304800" cy="304800"/>
            <a:chOff x="6410324" y="5029199"/>
            <a:chExt cx="304800" cy="304800"/>
          </a:xfrm>
        </p:grpSpPr>
        <p:sp>
          <p:nvSpPr>
            <p:cNvPr id="33" name="object 33"/>
            <p:cNvSpPr/>
            <p:nvPr/>
          </p:nvSpPr>
          <p:spPr>
            <a:xfrm>
              <a:off x="6410324" y="50291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8" y="298238"/>
                  </a:lnTo>
                  <a:lnTo>
                    <a:pt x="67730" y="279114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8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4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7"/>
                  </a:lnTo>
                  <a:lnTo>
                    <a:pt x="295894" y="203733"/>
                  </a:lnTo>
                  <a:lnTo>
                    <a:pt x="274803" y="243191"/>
                  </a:lnTo>
                  <a:lnTo>
                    <a:pt x="243191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86524" y="5105399"/>
              <a:ext cx="153322" cy="15335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410324" y="5486399"/>
            <a:ext cx="304800" cy="304800"/>
            <a:chOff x="6410324" y="5486399"/>
            <a:chExt cx="304800" cy="304800"/>
          </a:xfrm>
        </p:grpSpPr>
        <p:sp>
          <p:nvSpPr>
            <p:cNvPr id="36" name="object 36"/>
            <p:cNvSpPr/>
            <p:nvPr/>
          </p:nvSpPr>
          <p:spPr>
            <a:xfrm>
              <a:off x="6410324" y="54863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8" y="298238"/>
                  </a:lnTo>
                  <a:lnTo>
                    <a:pt x="67730" y="279114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8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6"/>
                  </a:lnTo>
                  <a:lnTo>
                    <a:pt x="61606" y="29995"/>
                  </a:lnTo>
                  <a:lnTo>
                    <a:pt x="101064" y="8903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3"/>
                  </a:lnTo>
                  <a:lnTo>
                    <a:pt x="243191" y="29995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7"/>
                  </a:lnTo>
                  <a:lnTo>
                    <a:pt x="295894" y="203732"/>
                  </a:lnTo>
                  <a:lnTo>
                    <a:pt x="274803" y="243191"/>
                  </a:lnTo>
                  <a:lnTo>
                    <a:pt x="243191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91257" y="5562599"/>
              <a:ext cx="142934" cy="152161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6410324" y="5943599"/>
            <a:ext cx="304800" cy="304800"/>
            <a:chOff x="6410324" y="5943599"/>
            <a:chExt cx="304800" cy="304800"/>
          </a:xfrm>
        </p:grpSpPr>
        <p:sp>
          <p:nvSpPr>
            <p:cNvPr id="39" name="object 39"/>
            <p:cNvSpPr/>
            <p:nvPr/>
          </p:nvSpPr>
          <p:spPr>
            <a:xfrm>
              <a:off x="6410324" y="5943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8" y="298238"/>
                  </a:lnTo>
                  <a:lnTo>
                    <a:pt x="67730" y="279114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3" y="101065"/>
                  </a:lnTo>
                  <a:lnTo>
                    <a:pt x="29995" y="61606"/>
                  </a:lnTo>
                  <a:lnTo>
                    <a:pt x="61606" y="29995"/>
                  </a:lnTo>
                  <a:lnTo>
                    <a:pt x="101064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2"/>
                  </a:lnTo>
                  <a:lnTo>
                    <a:pt x="274803" y="243191"/>
                  </a:lnTo>
                  <a:lnTo>
                    <a:pt x="243191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7474" y="6019799"/>
              <a:ext cx="190499" cy="152399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0" y="1371599"/>
            <a:ext cx="12192000" cy="5829300"/>
            <a:chOff x="0" y="1371599"/>
            <a:chExt cx="12192000" cy="5829300"/>
          </a:xfrm>
        </p:grpSpPr>
        <p:sp>
          <p:nvSpPr>
            <p:cNvPr id="42" name="object 42"/>
            <p:cNvSpPr/>
            <p:nvPr/>
          </p:nvSpPr>
          <p:spPr>
            <a:xfrm>
              <a:off x="457199" y="1371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60" y="298239"/>
                  </a:lnTo>
                  <a:lnTo>
                    <a:pt x="67731" y="279115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6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5" y="203733"/>
                  </a:lnTo>
                  <a:lnTo>
                    <a:pt x="274804" y="243192"/>
                  </a:lnTo>
                  <a:lnTo>
                    <a:pt x="243192" y="274804"/>
                  </a:lnTo>
                  <a:lnTo>
                    <a:pt x="203733" y="295895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3875" y="1457324"/>
              <a:ext cx="171449" cy="13334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57199" y="18287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60" y="298238"/>
                  </a:lnTo>
                  <a:lnTo>
                    <a:pt x="67731" y="279115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6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5" y="203733"/>
                  </a:lnTo>
                  <a:lnTo>
                    <a:pt x="274804" y="243192"/>
                  </a:lnTo>
                  <a:lnTo>
                    <a:pt x="243192" y="274804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3888" y="1904999"/>
              <a:ext cx="151423" cy="15239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57199" y="22859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60" y="298239"/>
                  </a:lnTo>
                  <a:lnTo>
                    <a:pt x="67731" y="279115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6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5" y="203733"/>
                  </a:lnTo>
                  <a:lnTo>
                    <a:pt x="274804" y="243192"/>
                  </a:lnTo>
                  <a:lnTo>
                    <a:pt x="243192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2685" y="2370891"/>
              <a:ext cx="153114" cy="12942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7199" y="27431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60" y="298239"/>
                  </a:lnTo>
                  <a:lnTo>
                    <a:pt x="67731" y="279115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6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6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5" y="203733"/>
                  </a:lnTo>
                  <a:lnTo>
                    <a:pt x="274804" y="243192"/>
                  </a:lnTo>
                  <a:lnTo>
                    <a:pt x="243192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4826" y="2821900"/>
              <a:ext cx="187523" cy="14936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57199" y="32003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60" y="298239"/>
                  </a:lnTo>
                  <a:lnTo>
                    <a:pt x="67731" y="279115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6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5" y="203733"/>
                  </a:lnTo>
                  <a:lnTo>
                    <a:pt x="274804" y="243192"/>
                  </a:lnTo>
                  <a:lnTo>
                    <a:pt x="243192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0423" y="3276599"/>
              <a:ext cx="158472" cy="15299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57199" y="3657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60" y="298238"/>
                  </a:lnTo>
                  <a:lnTo>
                    <a:pt x="67731" y="279115"/>
                  </a:lnTo>
                  <a:lnTo>
                    <a:pt x="34591" y="249081"/>
                  </a:lnTo>
                  <a:lnTo>
                    <a:pt x="11600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6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6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5" y="203733"/>
                  </a:lnTo>
                  <a:lnTo>
                    <a:pt x="274804" y="243192"/>
                  </a:lnTo>
                  <a:lnTo>
                    <a:pt x="243192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7212" y="3733799"/>
              <a:ext cx="104768" cy="15239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57199" y="41147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60" y="298238"/>
                  </a:lnTo>
                  <a:lnTo>
                    <a:pt x="67731" y="279115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6"/>
                  </a:lnTo>
                  <a:lnTo>
                    <a:pt x="61607" y="29995"/>
                  </a:lnTo>
                  <a:lnTo>
                    <a:pt x="101066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6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5" y="203733"/>
                  </a:lnTo>
                  <a:lnTo>
                    <a:pt x="274804" y="243191"/>
                  </a:lnTo>
                  <a:lnTo>
                    <a:pt x="243192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3875" y="4200524"/>
              <a:ext cx="171449" cy="13334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57199" y="45719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60" y="298238"/>
                  </a:lnTo>
                  <a:lnTo>
                    <a:pt x="67731" y="279115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6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6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6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5" y="203733"/>
                  </a:lnTo>
                  <a:lnTo>
                    <a:pt x="274804" y="243192"/>
                  </a:lnTo>
                  <a:lnTo>
                    <a:pt x="243192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3400" y="4648199"/>
              <a:ext cx="152399" cy="15239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57199" y="50291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60" y="298238"/>
                  </a:lnTo>
                  <a:lnTo>
                    <a:pt x="67731" y="279114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8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6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7"/>
                  </a:lnTo>
                  <a:lnTo>
                    <a:pt x="295895" y="203733"/>
                  </a:lnTo>
                  <a:lnTo>
                    <a:pt x="274804" y="243191"/>
                  </a:lnTo>
                  <a:lnTo>
                    <a:pt x="243192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4826" y="5107900"/>
              <a:ext cx="187523" cy="14936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57199" y="54863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60" y="298238"/>
                  </a:lnTo>
                  <a:lnTo>
                    <a:pt x="67731" y="279114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8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6"/>
                  </a:lnTo>
                  <a:lnTo>
                    <a:pt x="61607" y="29995"/>
                  </a:lnTo>
                  <a:lnTo>
                    <a:pt x="101066" y="8903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3"/>
                  </a:lnTo>
                  <a:lnTo>
                    <a:pt x="243192" y="29995"/>
                  </a:lnTo>
                  <a:lnTo>
                    <a:pt x="274804" y="61606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7"/>
                  </a:lnTo>
                  <a:lnTo>
                    <a:pt x="295895" y="203732"/>
                  </a:lnTo>
                  <a:lnTo>
                    <a:pt x="274804" y="243191"/>
                  </a:lnTo>
                  <a:lnTo>
                    <a:pt x="243192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1646" y="5561795"/>
              <a:ext cx="115907" cy="15400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57199" y="5943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60" y="298238"/>
                  </a:lnTo>
                  <a:lnTo>
                    <a:pt x="67731" y="279114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6"/>
                  </a:lnTo>
                  <a:lnTo>
                    <a:pt x="61607" y="29995"/>
                  </a:lnTo>
                  <a:lnTo>
                    <a:pt x="101066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6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5" y="203732"/>
                  </a:lnTo>
                  <a:lnTo>
                    <a:pt x="274804" y="243191"/>
                  </a:lnTo>
                  <a:lnTo>
                    <a:pt x="243192" y="274803"/>
                  </a:lnTo>
                  <a:lnTo>
                    <a:pt x="203733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3400" y="6019799"/>
              <a:ext cx="152429" cy="15254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0" y="6705599"/>
              <a:ext cx="12192000" cy="495300"/>
            </a:xfrm>
            <a:custGeom>
              <a:avLst/>
              <a:gdLst/>
              <a:ahLst/>
              <a:cxnLst/>
              <a:rect l="l" t="t" r="r" b="b"/>
              <a:pathLst>
                <a:path w="12192000" h="495300">
                  <a:moveTo>
                    <a:pt x="12191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1397108" y="6864396"/>
            <a:ext cx="35052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2</a:t>
            </a:fld>
            <a:r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/25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4500" y="6870826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8401050"/>
            <a:chOff x="0" y="0"/>
            <a:chExt cx="12192000" cy="840105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7486650"/>
            </a:xfrm>
            <a:custGeom>
              <a:avLst/>
              <a:gdLst/>
              <a:ahLst/>
              <a:cxnLst/>
              <a:rect l="l" t="t" r="r" b="b"/>
              <a:pathLst>
                <a:path w="12192000" h="7486650">
                  <a:moveTo>
                    <a:pt x="0" y="7486649"/>
                  </a:moveTo>
                  <a:lnTo>
                    <a:pt x="12191999" y="748664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748664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10" dirty="0">
                <a:latin typeface="BIZ UDPGothic"/>
                <a:cs typeface="BIZ UDPGothic"/>
              </a:rPr>
              <a:t>開発工程</a:t>
            </a:r>
            <a:r>
              <a:rPr spc="114" dirty="0">
                <a:latin typeface="BIZ UDPGothic"/>
                <a:cs typeface="BIZ UDPGothic"/>
              </a:rPr>
              <a:t>（</a:t>
            </a:r>
            <a:r>
              <a:rPr sz="2500" spc="114" dirty="0">
                <a:latin typeface="Noto Sans JP"/>
                <a:cs typeface="Noto Sans JP"/>
              </a:rPr>
              <a:t>TR1</a:t>
            </a:r>
            <a:r>
              <a:rPr spc="-310" dirty="0">
                <a:latin typeface="BIZ UDPGothic"/>
                <a:cs typeface="BIZ UDPGothic"/>
              </a:rPr>
              <a:t>〜</a:t>
            </a:r>
            <a:r>
              <a:rPr sz="2500" spc="95" dirty="0">
                <a:latin typeface="Noto Sans JP"/>
                <a:cs typeface="Noto Sans JP"/>
              </a:rPr>
              <a:t>TR6</a:t>
            </a:r>
            <a:r>
              <a:rPr spc="95" dirty="0">
                <a:latin typeface="BIZ UDPGothic"/>
                <a:cs typeface="BIZ UDPGothic"/>
              </a:rPr>
              <a:t>）</a:t>
            </a:r>
            <a:endParaRPr sz="2500">
              <a:latin typeface="BIZ UDPGothic"/>
              <a:cs typeface="BIZ UDP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9" y="1371599"/>
            <a:ext cx="11277599" cy="65722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27848" y="1569211"/>
            <a:ext cx="153606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25" dirty="0">
                <a:solidFill>
                  <a:srgbClr val="374050"/>
                </a:solidFill>
                <a:latin typeface="SimSun"/>
                <a:cs typeface="SimSun"/>
              </a:rPr>
              <a:t>開発タイムライン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099" y="4667617"/>
            <a:ext cx="265239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10" dirty="0">
                <a:solidFill>
                  <a:srgbClr val="374050"/>
                </a:solidFill>
                <a:latin typeface="Meiryo"/>
                <a:cs typeface="Meiryo"/>
              </a:rPr>
              <a:t>⼯</a:t>
            </a:r>
            <a:r>
              <a:rPr sz="1550" spc="-229" dirty="0">
                <a:solidFill>
                  <a:srgbClr val="374050"/>
                </a:solidFill>
                <a:latin typeface="SimSun"/>
                <a:cs typeface="SimSun"/>
              </a:rPr>
              <a:t>程スケジュール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（合計</a:t>
            </a: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25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週間</a:t>
            </a:r>
            <a:r>
              <a:rPr sz="1550" spc="-135" dirty="0">
                <a:solidFill>
                  <a:srgbClr val="374050"/>
                </a:solidFill>
                <a:latin typeface="SimSun"/>
                <a:cs typeface="SimSun"/>
              </a:rPr>
              <a:t>）</a:t>
            </a:r>
            <a:endParaRPr sz="155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5087" y="5763640"/>
            <a:ext cx="77978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dirty="0">
                <a:solidFill>
                  <a:srgbClr val="FFFFFF"/>
                </a:solidFill>
                <a:latin typeface="DejaVu Sans"/>
                <a:cs typeface="DejaVu Sans"/>
              </a:rPr>
              <a:t>TR6: </a:t>
            </a:r>
            <a:r>
              <a:rPr sz="1000" spc="-90" dirty="0">
                <a:solidFill>
                  <a:srgbClr val="FFFFFF"/>
                </a:solidFill>
                <a:latin typeface="SimSun"/>
                <a:cs typeface="SimSun"/>
              </a:rPr>
              <a:t>量産継続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4575" y="6499199"/>
            <a:ext cx="138938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-170" dirty="0">
                <a:solidFill>
                  <a:srgbClr val="1D40AF"/>
                </a:solidFill>
                <a:latin typeface="SimSun"/>
                <a:cs typeface="SimSun"/>
              </a:rPr>
              <a:t>主要マイルストーン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7425" y="6723036"/>
            <a:ext cx="1389380" cy="8162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9535">
              <a:lnSpc>
                <a:spcPct val="152200"/>
              </a:lnSpc>
              <a:spcBef>
                <a:spcPts val="90"/>
              </a:spcBef>
            </a:pPr>
            <a:r>
              <a:rPr sz="1150" spc="-110" dirty="0">
                <a:latin typeface="SimSun"/>
                <a:cs typeface="SimSun"/>
              </a:rPr>
              <a:t>要件定義承認</a:t>
            </a:r>
            <a:r>
              <a:rPr sz="1050" spc="20" dirty="0">
                <a:latin typeface="DejaVu Sans"/>
                <a:cs typeface="DejaVu Sans"/>
              </a:rPr>
              <a:t>: </a:t>
            </a:r>
            <a:r>
              <a:rPr sz="1050" dirty="0">
                <a:latin typeface="DejaVu Sans"/>
                <a:cs typeface="DejaVu Sans"/>
              </a:rPr>
              <a:t>2</a:t>
            </a:r>
            <a:r>
              <a:rPr sz="1150" spc="-110" dirty="0">
                <a:latin typeface="SimSun"/>
                <a:cs typeface="SimSun"/>
              </a:rPr>
              <a:t>週</a:t>
            </a:r>
            <a:r>
              <a:rPr sz="1150" spc="-114" dirty="0">
                <a:latin typeface="Meiryo"/>
                <a:cs typeface="Meiryo"/>
              </a:rPr>
              <a:t>⽬ </a:t>
            </a:r>
            <a:r>
              <a:rPr sz="1050" spc="-10" dirty="0">
                <a:latin typeface="DejaVu Sans"/>
                <a:cs typeface="DejaVu Sans"/>
              </a:rPr>
              <a:t>β</a:t>
            </a:r>
            <a:r>
              <a:rPr sz="1150" spc="-110" dirty="0">
                <a:latin typeface="SimSun"/>
                <a:cs typeface="SimSun"/>
              </a:rPr>
              <a:t>評価完了</a:t>
            </a:r>
            <a:r>
              <a:rPr sz="1050" spc="15" dirty="0">
                <a:latin typeface="DejaVu Sans"/>
                <a:cs typeface="DejaVu Sans"/>
              </a:rPr>
              <a:t>: </a:t>
            </a:r>
            <a:r>
              <a:rPr sz="1050" dirty="0">
                <a:latin typeface="DejaVu Sans"/>
                <a:cs typeface="DejaVu Sans"/>
              </a:rPr>
              <a:t>16</a:t>
            </a:r>
            <a:r>
              <a:rPr sz="1150" spc="-110" dirty="0">
                <a:latin typeface="SimSun"/>
                <a:cs typeface="SimSun"/>
              </a:rPr>
              <a:t>週</a:t>
            </a:r>
            <a:r>
              <a:rPr sz="1150" spc="-50" dirty="0">
                <a:latin typeface="Meiryo"/>
                <a:cs typeface="Meiryo"/>
              </a:rPr>
              <a:t>⽬</a:t>
            </a:r>
            <a:endParaRPr sz="1150" dirty="0">
              <a:latin typeface="Meiryo"/>
              <a:cs typeface="Meiryo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50" spc="-110" dirty="0">
                <a:latin typeface="Meiryo"/>
                <a:cs typeface="Meiryo"/>
              </a:rPr>
              <a:t>量</a:t>
            </a:r>
            <a:r>
              <a:rPr sz="1150" spc="-110" dirty="0">
                <a:latin typeface="SimSun"/>
                <a:cs typeface="SimSun"/>
              </a:rPr>
              <a:t>産試作検証</a:t>
            </a:r>
            <a:r>
              <a:rPr sz="1050" spc="20" dirty="0">
                <a:latin typeface="DejaVu Sans"/>
                <a:cs typeface="DejaVu Sans"/>
              </a:rPr>
              <a:t>: </a:t>
            </a:r>
            <a:r>
              <a:rPr sz="1050" dirty="0">
                <a:latin typeface="DejaVu Sans"/>
                <a:cs typeface="DejaVu Sans"/>
              </a:rPr>
              <a:t>25</a:t>
            </a:r>
            <a:r>
              <a:rPr sz="1150" spc="-110" dirty="0">
                <a:latin typeface="SimSun"/>
                <a:cs typeface="SimSun"/>
              </a:rPr>
              <a:t>週</a:t>
            </a:r>
            <a:r>
              <a:rPr sz="1150" spc="-50" dirty="0">
                <a:latin typeface="Meiryo"/>
                <a:cs typeface="Meiryo"/>
              </a:rPr>
              <a:t>⽬</a:t>
            </a:r>
            <a:endParaRPr sz="1150" dirty="0">
              <a:latin typeface="Meiryo"/>
              <a:cs typeface="Meiry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9851" y="6723036"/>
            <a:ext cx="1223010" cy="816249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050" dirty="0">
                <a:latin typeface="DejaVu Sans"/>
                <a:cs typeface="DejaVu Sans"/>
              </a:rPr>
              <a:t>α</a:t>
            </a:r>
            <a:r>
              <a:rPr sz="1150" spc="-110" dirty="0">
                <a:latin typeface="SimSun"/>
                <a:cs typeface="SimSun"/>
              </a:rPr>
              <a:t>試作完了</a:t>
            </a:r>
            <a:r>
              <a:rPr sz="1050" spc="15" dirty="0">
                <a:latin typeface="DejaVu Sans"/>
                <a:cs typeface="DejaVu Sans"/>
              </a:rPr>
              <a:t>: </a:t>
            </a:r>
            <a:r>
              <a:rPr sz="1050" dirty="0">
                <a:latin typeface="DejaVu Sans"/>
                <a:cs typeface="DejaVu Sans"/>
              </a:rPr>
              <a:t>8</a:t>
            </a:r>
            <a:r>
              <a:rPr sz="1150" spc="-110" dirty="0">
                <a:latin typeface="SimSun"/>
                <a:cs typeface="SimSun"/>
              </a:rPr>
              <a:t>週</a:t>
            </a:r>
            <a:r>
              <a:rPr sz="1150" spc="-50" dirty="0">
                <a:latin typeface="Meiryo"/>
                <a:cs typeface="Meiryo"/>
              </a:rPr>
              <a:t>⽬</a:t>
            </a:r>
            <a:endParaRPr sz="1150" dirty="0">
              <a:latin typeface="Meiryo"/>
              <a:cs typeface="Meiryo"/>
            </a:endParaRPr>
          </a:p>
          <a:p>
            <a:pPr marL="12700" marR="5080">
              <a:lnSpc>
                <a:spcPct val="152200"/>
              </a:lnSpc>
            </a:pPr>
            <a:r>
              <a:rPr sz="1150" spc="-110" dirty="0">
                <a:latin typeface="Meiryo"/>
                <a:cs typeface="Meiryo"/>
              </a:rPr>
              <a:t>⾦</a:t>
            </a:r>
            <a:r>
              <a:rPr sz="1150" spc="-110" dirty="0">
                <a:latin typeface="SimSun"/>
                <a:cs typeface="SimSun"/>
              </a:rPr>
              <a:t>型承認</a:t>
            </a:r>
            <a:r>
              <a:rPr sz="1050" spc="15" dirty="0">
                <a:latin typeface="DejaVu Sans"/>
                <a:cs typeface="DejaVu Sans"/>
              </a:rPr>
              <a:t>: </a:t>
            </a:r>
            <a:r>
              <a:rPr sz="1050" dirty="0">
                <a:latin typeface="DejaVu Sans"/>
                <a:cs typeface="DejaVu Sans"/>
              </a:rPr>
              <a:t>21</a:t>
            </a:r>
            <a:r>
              <a:rPr sz="1150" spc="-110" dirty="0">
                <a:latin typeface="SimSun"/>
                <a:cs typeface="SimSun"/>
              </a:rPr>
              <a:t>週</a:t>
            </a:r>
            <a:r>
              <a:rPr sz="1150" spc="-50" dirty="0">
                <a:latin typeface="Meiryo"/>
                <a:cs typeface="Meiryo"/>
              </a:rPr>
              <a:t>⽬ </a:t>
            </a:r>
            <a:r>
              <a:rPr sz="1150" spc="-110" dirty="0">
                <a:latin typeface="Meiryo"/>
                <a:cs typeface="Meiryo"/>
              </a:rPr>
              <a:t>量</a:t>
            </a:r>
            <a:r>
              <a:rPr sz="1150" spc="-110" dirty="0">
                <a:latin typeface="SimSun"/>
                <a:cs typeface="SimSun"/>
              </a:rPr>
              <a:t>産開始</a:t>
            </a:r>
            <a:r>
              <a:rPr sz="1050" spc="20" dirty="0">
                <a:latin typeface="DejaVu Sans"/>
                <a:cs typeface="DejaVu Sans"/>
              </a:rPr>
              <a:t>: </a:t>
            </a:r>
            <a:r>
              <a:rPr sz="1050" dirty="0">
                <a:latin typeface="DejaVu Sans"/>
                <a:cs typeface="DejaVu Sans"/>
              </a:rPr>
              <a:t>26</a:t>
            </a:r>
            <a:r>
              <a:rPr sz="1150" spc="-110" dirty="0">
                <a:latin typeface="SimSun"/>
                <a:cs typeface="SimSun"/>
              </a:rPr>
              <a:t>週</a:t>
            </a:r>
            <a:r>
              <a:rPr sz="1150" spc="-110" dirty="0">
                <a:latin typeface="Meiryo"/>
                <a:cs typeface="Meiryo"/>
              </a:rPr>
              <a:t>⽬</a:t>
            </a:r>
            <a:r>
              <a:rPr sz="1150" spc="-120" dirty="0">
                <a:latin typeface="PMingLiU"/>
                <a:cs typeface="PMingLiU"/>
              </a:rPr>
              <a:t>〜</a:t>
            </a:r>
            <a:endParaRPr sz="1150" dirty="0">
              <a:latin typeface="PMingLiU"/>
              <a:cs typeface="PMingLi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69635" y="6499199"/>
            <a:ext cx="124460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-155" dirty="0">
                <a:solidFill>
                  <a:srgbClr val="1D40AF"/>
                </a:solidFill>
                <a:latin typeface="SimSun"/>
                <a:cs typeface="SimSun"/>
              </a:rPr>
              <a:t>進捗管理ポイント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50585" y="6808913"/>
            <a:ext cx="10922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5" dirty="0">
                <a:latin typeface="SimSun"/>
                <a:cs typeface="SimSun"/>
              </a:rPr>
              <a:t>週次進捗レビュー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33955" y="6808913"/>
            <a:ext cx="122301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4" dirty="0">
                <a:latin typeface="SimSun"/>
                <a:cs typeface="SimSun"/>
              </a:rPr>
              <a:t>ステージゲート審査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50585" y="7075613"/>
            <a:ext cx="8255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latin typeface="SimSun"/>
                <a:cs typeface="SimSun"/>
              </a:rPr>
              <a:t>品質</a:t>
            </a:r>
            <a:r>
              <a:rPr sz="1150" spc="-110" dirty="0">
                <a:latin typeface="Meiryo"/>
                <a:cs typeface="Meiryo"/>
              </a:rPr>
              <a:t>⽬</a:t>
            </a:r>
            <a:r>
              <a:rPr sz="1150" spc="-90" dirty="0">
                <a:latin typeface="SimSun"/>
                <a:cs typeface="SimSun"/>
              </a:rPr>
              <a:t>標追跡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33955" y="7075613"/>
            <a:ext cx="6921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0" dirty="0">
                <a:latin typeface="SimSun"/>
                <a:cs typeface="SimSun"/>
              </a:rPr>
              <a:t>コスト管理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50585" y="7342313"/>
            <a:ext cx="6921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0" dirty="0">
                <a:latin typeface="SimSun"/>
                <a:cs typeface="SimSun"/>
              </a:rPr>
              <a:t>リスク管理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33955" y="7342313"/>
            <a:ext cx="108839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4" dirty="0">
                <a:latin typeface="SimSun"/>
                <a:cs typeface="SimSun"/>
              </a:rPr>
              <a:t>サプライヤー連携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8401049"/>
            <a:ext cx="12192000" cy="495300"/>
          </a:xfrm>
          <a:custGeom>
            <a:avLst/>
            <a:gdLst/>
            <a:ahLst/>
            <a:cxnLst/>
            <a:rect l="l" t="t" r="r" b="b"/>
            <a:pathLst>
              <a:path w="12192000" h="495300">
                <a:moveTo>
                  <a:pt x="12191999" y="495299"/>
                </a:moveTo>
                <a:lnTo>
                  <a:pt x="0" y="4952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495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4500" y="8532938"/>
            <a:ext cx="25552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37676" y="8550275"/>
            <a:ext cx="41020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20/25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5799" y="2781299"/>
            <a:ext cx="10820400" cy="38100"/>
          </a:xfrm>
          <a:custGeom>
            <a:avLst/>
            <a:gdLst/>
            <a:ahLst/>
            <a:cxnLst/>
            <a:rect l="l" t="t" r="r" b="b"/>
            <a:pathLst>
              <a:path w="10820400" h="38100">
                <a:moveTo>
                  <a:pt x="10820399" y="38099"/>
                </a:moveTo>
                <a:lnTo>
                  <a:pt x="0" y="38099"/>
                </a:lnTo>
                <a:lnTo>
                  <a:pt x="0" y="0"/>
                </a:lnTo>
                <a:lnTo>
                  <a:pt x="10820399" y="0"/>
                </a:lnTo>
                <a:lnTo>
                  <a:pt x="10820399" y="38099"/>
                </a:lnTo>
                <a:close/>
              </a:path>
            </a:pathLst>
          </a:custGeom>
          <a:solidFill>
            <a:srgbClr val="E4E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830708" y="3030363"/>
          <a:ext cx="10358120" cy="1033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2565">
                <a:tc>
                  <a:txBody>
                    <a:bodyPr/>
                    <a:lstStyle/>
                    <a:p>
                      <a:pPr marR="438784" algn="ctr">
                        <a:lnSpc>
                          <a:spcPts val="1355"/>
                        </a:lnSpc>
                      </a:pPr>
                      <a:r>
                        <a:rPr sz="1200" b="1" spc="-25" dirty="0">
                          <a:solidFill>
                            <a:srgbClr val="1C4ED8"/>
                          </a:solidFill>
                          <a:latin typeface="DejaVu Sans"/>
                          <a:cs typeface="DejaVu Sans"/>
                        </a:rPr>
                        <a:t>TR1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355"/>
                        </a:lnSpc>
                      </a:pPr>
                      <a:r>
                        <a:rPr sz="1200" b="1" spc="-25" dirty="0">
                          <a:solidFill>
                            <a:srgbClr val="1C4ED8"/>
                          </a:solidFill>
                          <a:latin typeface="DejaVu Sans"/>
                          <a:cs typeface="DejaVu Sans"/>
                        </a:rPr>
                        <a:t>TR2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ctr">
                        <a:lnSpc>
                          <a:spcPts val="1355"/>
                        </a:lnSpc>
                      </a:pPr>
                      <a:r>
                        <a:rPr sz="1200" b="1" spc="-25" dirty="0">
                          <a:solidFill>
                            <a:srgbClr val="1C4ED8"/>
                          </a:solidFill>
                          <a:latin typeface="DejaVu Sans"/>
                          <a:cs typeface="DejaVu Sans"/>
                        </a:rPr>
                        <a:t>TR3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ts val="1355"/>
                        </a:lnSpc>
                      </a:pPr>
                      <a:r>
                        <a:rPr sz="1200" b="1" spc="-25" dirty="0">
                          <a:solidFill>
                            <a:srgbClr val="1C4ED8"/>
                          </a:solidFill>
                          <a:latin typeface="DejaVu Sans"/>
                          <a:cs typeface="DejaVu Sans"/>
                        </a:rPr>
                        <a:t>TR4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355"/>
                        </a:lnSpc>
                      </a:pPr>
                      <a:r>
                        <a:rPr sz="1200" b="1" spc="-25" dirty="0">
                          <a:solidFill>
                            <a:srgbClr val="1C4ED8"/>
                          </a:solidFill>
                          <a:latin typeface="DejaVu Sans"/>
                          <a:cs typeface="DejaVu Sans"/>
                        </a:rPr>
                        <a:t>TR5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553720" algn="ctr">
                        <a:lnSpc>
                          <a:spcPts val="1355"/>
                        </a:lnSpc>
                      </a:pPr>
                      <a:r>
                        <a:rPr sz="1200" b="1" spc="-25" dirty="0">
                          <a:solidFill>
                            <a:srgbClr val="1C4ED8"/>
                          </a:solidFill>
                          <a:latin typeface="DejaVu Sans"/>
                          <a:cs typeface="DejaVu Sans"/>
                        </a:rPr>
                        <a:t>TR6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R="438784" algn="ctr">
                        <a:lnSpc>
                          <a:spcPts val="1585"/>
                        </a:lnSpc>
                      </a:pPr>
                      <a:r>
                        <a:rPr sz="1350" spc="-140" dirty="0">
                          <a:latin typeface="SimSun"/>
                          <a:cs typeface="SimSun"/>
                        </a:rPr>
                        <a:t>概念設計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585"/>
                        </a:lnSpc>
                      </a:pPr>
                      <a:r>
                        <a:rPr sz="1350" spc="-170" dirty="0">
                          <a:latin typeface="SimSun"/>
                          <a:cs typeface="SimSun"/>
                        </a:rPr>
                        <a:t>試作</a:t>
                      </a:r>
                      <a:r>
                        <a:rPr sz="1200" b="1" i="1" spc="-50" dirty="0">
                          <a:latin typeface="DejaVu Sans"/>
                          <a:cs typeface="DejaVu Sans"/>
                        </a:rPr>
                        <a:t>α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ts val="1585"/>
                        </a:lnSpc>
                      </a:pPr>
                      <a:r>
                        <a:rPr sz="1350" spc="-170" dirty="0">
                          <a:latin typeface="SimSun"/>
                          <a:cs typeface="SimSun"/>
                        </a:rPr>
                        <a:t>試作</a:t>
                      </a:r>
                      <a:r>
                        <a:rPr sz="1200" b="1" i="1" spc="-50" dirty="0">
                          <a:latin typeface="DejaVu Sans"/>
                          <a:cs typeface="DejaVu Sans"/>
                        </a:rPr>
                        <a:t>β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ts val="1585"/>
                        </a:lnSpc>
                      </a:pPr>
                      <a:r>
                        <a:rPr sz="1350" spc="-140" dirty="0">
                          <a:latin typeface="SimSun"/>
                          <a:cs typeface="SimSun"/>
                        </a:rPr>
                        <a:t>量産設計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585"/>
                        </a:lnSpc>
                      </a:pPr>
                      <a:r>
                        <a:rPr sz="1350" spc="-150" dirty="0">
                          <a:latin typeface="SimSun"/>
                          <a:cs typeface="SimSun"/>
                        </a:rPr>
                        <a:t>量産前検証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553085" algn="ctr">
                        <a:lnSpc>
                          <a:spcPts val="1585"/>
                        </a:lnSpc>
                      </a:pPr>
                      <a:r>
                        <a:rPr sz="1350" spc="-110" dirty="0">
                          <a:latin typeface="SimSun"/>
                          <a:cs typeface="SimSun"/>
                        </a:rPr>
                        <a:t>量産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R="438784" algn="ctr">
                        <a:lnSpc>
                          <a:spcPts val="1585"/>
                        </a:lnSpc>
                      </a:pPr>
                      <a:r>
                        <a:rPr sz="1200" b="1" spc="-10" dirty="0">
                          <a:solidFill>
                            <a:srgbClr val="2562EB"/>
                          </a:solidFill>
                          <a:latin typeface="DejaVu Sans"/>
                          <a:cs typeface="DejaVu Sans"/>
                        </a:rPr>
                        <a:t>2</a:t>
                      </a:r>
                      <a:r>
                        <a:rPr sz="1350" spc="-110" dirty="0">
                          <a:solidFill>
                            <a:srgbClr val="2562EB"/>
                          </a:solidFill>
                          <a:latin typeface="SimSun"/>
                          <a:cs typeface="SimSun"/>
                        </a:rPr>
                        <a:t>週間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585"/>
                        </a:lnSpc>
                      </a:pPr>
                      <a:r>
                        <a:rPr sz="1200" b="1" spc="-10" dirty="0">
                          <a:solidFill>
                            <a:srgbClr val="2562EB"/>
                          </a:solidFill>
                          <a:latin typeface="DejaVu Sans"/>
                          <a:cs typeface="DejaVu Sans"/>
                        </a:rPr>
                        <a:t>6</a:t>
                      </a:r>
                      <a:r>
                        <a:rPr sz="1350" spc="-110" dirty="0">
                          <a:solidFill>
                            <a:srgbClr val="2562EB"/>
                          </a:solidFill>
                          <a:latin typeface="SimSun"/>
                          <a:cs typeface="SimSun"/>
                        </a:rPr>
                        <a:t>週間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ts val="1585"/>
                        </a:lnSpc>
                      </a:pPr>
                      <a:r>
                        <a:rPr sz="1200" b="1" spc="-10" dirty="0">
                          <a:solidFill>
                            <a:srgbClr val="2562EB"/>
                          </a:solidFill>
                          <a:latin typeface="DejaVu Sans"/>
                          <a:cs typeface="DejaVu Sans"/>
                        </a:rPr>
                        <a:t>8</a:t>
                      </a:r>
                      <a:r>
                        <a:rPr sz="1350" spc="-110" dirty="0">
                          <a:solidFill>
                            <a:srgbClr val="2562EB"/>
                          </a:solidFill>
                          <a:latin typeface="SimSun"/>
                          <a:cs typeface="SimSun"/>
                        </a:rPr>
                        <a:t>週間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ts val="1585"/>
                        </a:lnSpc>
                      </a:pPr>
                      <a:r>
                        <a:rPr sz="1200" b="1" spc="-10" dirty="0">
                          <a:solidFill>
                            <a:srgbClr val="2562EB"/>
                          </a:solidFill>
                          <a:latin typeface="DejaVu Sans"/>
                          <a:cs typeface="DejaVu Sans"/>
                        </a:rPr>
                        <a:t>5</a:t>
                      </a:r>
                      <a:r>
                        <a:rPr sz="1350" spc="-110" dirty="0">
                          <a:solidFill>
                            <a:srgbClr val="2562EB"/>
                          </a:solidFill>
                          <a:latin typeface="SimSun"/>
                          <a:cs typeface="SimSun"/>
                        </a:rPr>
                        <a:t>週間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585"/>
                        </a:lnSpc>
                      </a:pPr>
                      <a:r>
                        <a:rPr sz="1200" b="1" spc="-10" dirty="0">
                          <a:solidFill>
                            <a:srgbClr val="2562EB"/>
                          </a:solidFill>
                          <a:latin typeface="DejaVu Sans"/>
                          <a:cs typeface="DejaVu Sans"/>
                        </a:rPr>
                        <a:t>4</a:t>
                      </a:r>
                      <a:r>
                        <a:rPr sz="1350" spc="-110" dirty="0">
                          <a:solidFill>
                            <a:srgbClr val="2562EB"/>
                          </a:solidFill>
                          <a:latin typeface="SimSun"/>
                          <a:cs typeface="SimSun"/>
                        </a:rPr>
                        <a:t>週間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553085" algn="ctr">
                        <a:lnSpc>
                          <a:spcPts val="1585"/>
                        </a:lnSpc>
                      </a:pPr>
                      <a:r>
                        <a:rPr sz="1350" spc="-170" dirty="0">
                          <a:solidFill>
                            <a:srgbClr val="2562EB"/>
                          </a:solidFill>
                          <a:latin typeface="SimSun"/>
                          <a:cs typeface="SimSun"/>
                        </a:rPr>
                        <a:t>進</a:t>
                      </a:r>
                      <a:r>
                        <a:rPr sz="1350" spc="-170" dirty="0">
                          <a:solidFill>
                            <a:srgbClr val="2562EB"/>
                          </a:solidFill>
                          <a:latin typeface="Meiryo"/>
                          <a:cs typeface="Meiryo"/>
                        </a:rPr>
                        <a:t>⾏</a:t>
                      </a:r>
                      <a:r>
                        <a:rPr sz="1350" spc="-50" dirty="0">
                          <a:solidFill>
                            <a:srgbClr val="2562EB"/>
                          </a:solidFill>
                          <a:latin typeface="SimSun"/>
                          <a:cs typeface="SimSun"/>
                        </a:rPr>
                        <a:t>中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R="438784" algn="ctr">
                        <a:lnSpc>
                          <a:spcPts val="1190"/>
                        </a:lnSpc>
                        <a:spcBef>
                          <a:spcPts val="285"/>
                        </a:spcBef>
                      </a:pPr>
                      <a:r>
                        <a:rPr sz="1000" spc="-9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要求定義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3619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190"/>
                        </a:lnSpc>
                        <a:spcBef>
                          <a:spcPts val="285"/>
                        </a:spcBef>
                      </a:pPr>
                      <a:r>
                        <a:rPr sz="90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3D</a:t>
                      </a:r>
                      <a:r>
                        <a:rPr sz="1000" spc="-95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プリント筐体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3619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ts val="1190"/>
                        </a:lnSpc>
                        <a:spcBef>
                          <a:spcPts val="285"/>
                        </a:spcBef>
                      </a:pPr>
                      <a:r>
                        <a:rPr sz="1000" spc="-10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射出</a:t>
                      </a:r>
                      <a:r>
                        <a:rPr sz="900" spc="-25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T0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3619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spc="-1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DFM/DFA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4889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0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PVT / </a:t>
                      </a:r>
                      <a:r>
                        <a:rPr sz="900" spc="-2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HALT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48895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553720" algn="ctr">
                        <a:lnSpc>
                          <a:spcPts val="1190"/>
                        </a:lnSpc>
                        <a:spcBef>
                          <a:spcPts val="285"/>
                        </a:spcBef>
                      </a:pPr>
                      <a:r>
                        <a:rPr sz="900" spc="-1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1,000pcs/</a:t>
                      </a:r>
                      <a:r>
                        <a:rPr sz="1000" spc="-50" dirty="0">
                          <a:solidFill>
                            <a:srgbClr val="4A5462"/>
                          </a:solidFill>
                          <a:latin typeface="Meiryo"/>
                          <a:cs typeface="Meiryo"/>
                        </a:rPr>
                        <a:t>⽉</a:t>
                      </a:r>
                      <a:endParaRPr sz="1000">
                        <a:latin typeface="Meiryo"/>
                        <a:cs typeface="Meiryo"/>
                      </a:endParaRPr>
                    </a:p>
                  </a:txBody>
                  <a:tcPr marL="0" marR="0" marT="36195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R="438784" algn="ctr">
                        <a:lnSpc>
                          <a:spcPts val="1025"/>
                        </a:lnSpc>
                      </a:pPr>
                      <a:r>
                        <a:rPr sz="900" spc="-1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UI</a:t>
                      </a:r>
                      <a:r>
                        <a:rPr sz="1000" spc="-12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ワイヤーフレーム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01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FPC </a:t>
                      </a:r>
                      <a:r>
                        <a:rPr sz="900" spc="-1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Proto</a:t>
                      </a:r>
                      <a:endParaRPr sz="900">
                        <a:latin typeface="DejaVu Sans"/>
                        <a:cs typeface="DejaVu Sans"/>
                      </a:endParaRPr>
                    </a:p>
                  </a:txBody>
                  <a:tcPr marL="0" marR="0" marT="127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ts val="1025"/>
                        </a:lnSpc>
                      </a:pPr>
                      <a:r>
                        <a:rPr sz="1000" spc="-10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認証前</a:t>
                      </a:r>
                      <a:r>
                        <a:rPr sz="90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EMC</a:t>
                      </a:r>
                      <a:r>
                        <a:rPr sz="1000" spc="-85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テスト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ts val="1025"/>
                        </a:lnSpc>
                      </a:pPr>
                      <a:r>
                        <a:rPr sz="1000" spc="-100" dirty="0">
                          <a:solidFill>
                            <a:srgbClr val="4A5462"/>
                          </a:solidFill>
                          <a:latin typeface="Meiryo"/>
                          <a:cs typeface="Meiryo"/>
                        </a:rPr>
                        <a:t>⾦</a:t>
                      </a:r>
                      <a:r>
                        <a:rPr sz="1000" spc="-85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型承認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025"/>
                        </a:lnSpc>
                      </a:pPr>
                      <a:r>
                        <a:rPr sz="900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PL</a:t>
                      </a:r>
                      <a:r>
                        <a:rPr sz="1000" spc="-75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試験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553085" algn="ctr">
                        <a:lnSpc>
                          <a:spcPts val="1025"/>
                        </a:lnSpc>
                      </a:pPr>
                      <a:r>
                        <a:rPr sz="1000" spc="-90" dirty="0">
                          <a:solidFill>
                            <a:srgbClr val="4A5462"/>
                          </a:solidFill>
                          <a:latin typeface="SimSun"/>
                          <a:cs typeface="SimSun"/>
                        </a:rPr>
                        <a:t>スケール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685799" y="5105399"/>
            <a:ext cx="10820400" cy="609600"/>
            <a:chOff x="685799" y="5105399"/>
            <a:chExt cx="10820400" cy="609600"/>
          </a:xfrm>
        </p:grpSpPr>
        <p:sp>
          <p:nvSpPr>
            <p:cNvPr id="27" name="object 27"/>
            <p:cNvSpPr/>
            <p:nvPr/>
          </p:nvSpPr>
          <p:spPr>
            <a:xfrm>
              <a:off x="685799" y="5105399"/>
              <a:ext cx="10820400" cy="609600"/>
            </a:xfrm>
            <a:custGeom>
              <a:avLst/>
              <a:gdLst/>
              <a:ahLst/>
              <a:cxnLst/>
              <a:rect l="l" t="t" r="r" b="b"/>
              <a:pathLst>
                <a:path w="10820400" h="609600">
                  <a:moveTo>
                    <a:pt x="10749202" y="609599"/>
                  </a:moveTo>
                  <a:lnTo>
                    <a:pt x="71196" y="609599"/>
                  </a:lnTo>
                  <a:lnTo>
                    <a:pt x="66241" y="609111"/>
                  </a:lnTo>
                  <a:lnTo>
                    <a:pt x="29705" y="593977"/>
                  </a:lnTo>
                  <a:lnTo>
                    <a:pt x="3885" y="557936"/>
                  </a:lnTo>
                  <a:lnTo>
                    <a:pt x="0" y="538403"/>
                  </a:lnTo>
                  <a:lnTo>
                    <a:pt x="0" y="533399"/>
                  </a:lnTo>
                  <a:lnTo>
                    <a:pt x="0" y="71196"/>
                  </a:lnTo>
                  <a:lnTo>
                    <a:pt x="15621" y="29703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10749202" y="0"/>
                  </a:lnTo>
                  <a:lnTo>
                    <a:pt x="10790692" y="15621"/>
                  </a:lnTo>
                  <a:lnTo>
                    <a:pt x="10816513" y="51660"/>
                  </a:lnTo>
                  <a:lnTo>
                    <a:pt x="10820399" y="71196"/>
                  </a:lnTo>
                  <a:lnTo>
                    <a:pt x="10820399" y="538403"/>
                  </a:lnTo>
                  <a:lnTo>
                    <a:pt x="10804776" y="579893"/>
                  </a:lnTo>
                  <a:lnTo>
                    <a:pt x="10768737" y="605713"/>
                  </a:lnTo>
                  <a:lnTo>
                    <a:pt x="10754156" y="609111"/>
                  </a:lnTo>
                  <a:lnTo>
                    <a:pt x="10749202" y="609599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5799" y="5105399"/>
              <a:ext cx="257175" cy="609600"/>
            </a:xfrm>
            <a:custGeom>
              <a:avLst/>
              <a:gdLst/>
              <a:ahLst/>
              <a:cxnLst/>
              <a:rect l="l" t="t" r="r" b="b"/>
              <a:pathLst>
                <a:path w="257175" h="609600">
                  <a:moveTo>
                    <a:pt x="257174" y="609600"/>
                  </a:moveTo>
                  <a:lnTo>
                    <a:pt x="76200" y="609600"/>
                  </a:lnTo>
                  <a:lnTo>
                    <a:pt x="68693" y="609237"/>
                  </a:lnTo>
                  <a:lnTo>
                    <a:pt x="27882" y="592332"/>
                  </a:lnTo>
                  <a:lnTo>
                    <a:pt x="3262" y="555486"/>
                  </a:lnTo>
                  <a:lnTo>
                    <a:pt x="0" y="533400"/>
                  </a:lnTo>
                  <a:lnTo>
                    <a:pt x="0" y="76200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200" y="0"/>
                  </a:lnTo>
                  <a:lnTo>
                    <a:pt x="257174" y="0"/>
                  </a:lnTo>
                  <a:lnTo>
                    <a:pt x="257174" y="609600"/>
                  </a:lnTo>
                  <a:close/>
                </a:path>
              </a:pathLst>
            </a:custGeom>
            <a:solidFill>
              <a:srgbClr val="BEDA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33449" y="5105400"/>
              <a:ext cx="9525" cy="609600"/>
            </a:xfrm>
            <a:custGeom>
              <a:avLst/>
              <a:gdLst/>
              <a:ahLst/>
              <a:cxnLst/>
              <a:rect l="l" t="t" r="r" b="b"/>
              <a:pathLst>
                <a:path w="9525" h="609600">
                  <a:moveTo>
                    <a:pt x="9524" y="609599"/>
                  </a:moveTo>
                  <a:lnTo>
                    <a:pt x="0" y="609599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60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5799" y="5105399"/>
              <a:ext cx="257175" cy="609600"/>
            </a:xfrm>
            <a:custGeom>
              <a:avLst/>
              <a:gdLst/>
              <a:ahLst/>
              <a:cxnLst/>
              <a:rect l="l" t="t" r="r" b="b"/>
              <a:pathLst>
                <a:path w="257175" h="609600">
                  <a:moveTo>
                    <a:pt x="257174" y="609600"/>
                  </a:moveTo>
                  <a:lnTo>
                    <a:pt x="76200" y="609600"/>
                  </a:lnTo>
                  <a:lnTo>
                    <a:pt x="68693" y="609237"/>
                  </a:lnTo>
                  <a:lnTo>
                    <a:pt x="27882" y="592332"/>
                  </a:lnTo>
                  <a:lnTo>
                    <a:pt x="3262" y="555486"/>
                  </a:lnTo>
                  <a:lnTo>
                    <a:pt x="0" y="533400"/>
                  </a:lnTo>
                  <a:lnTo>
                    <a:pt x="0" y="76200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200" y="0"/>
                  </a:lnTo>
                  <a:lnTo>
                    <a:pt x="257174" y="0"/>
                  </a:lnTo>
                  <a:lnTo>
                    <a:pt x="257174" y="609600"/>
                  </a:lnTo>
                  <a:close/>
                </a:path>
              </a:pathLst>
            </a:custGeom>
            <a:solidFill>
              <a:srgbClr val="93C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3449" y="5105400"/>
              <a:ext cx="9525" cy="609600"/>
            </a:xfrm>
            <a:custGeom>
              <a:avLst/>
              <a:gdLst/>
              <a:ahLst/>
              <a:cxnLst/>
              <a:rect l="l" t="t" r="r" b="b"/>
              <a:pathLst>
                <a:path w="9525" h="609600">
                  <a:moveTo>
                    <a:pt x="9524" y="609599"/>
                  </a:moveTo>
                  <a:lnTo>
                    <a:pt x="0" y="609599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60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5799" y="5105399"/>
              <a:ext cx="257175" cy="609600"/>
            </a:xfrm>
            <a:custGeom>
              <a:avLst/>
              <a:gdLst/>
              <a:ahLst/>
              <a:cxnLst/>
              <a:rect l="l" t="t" r="r" b="b"/>
              <a:pathLst>
                <a:path w="257175" h="609600">
                  <a:moveTo>
                    <a:pt x="257174" y="609600"/>
                  </a:moveTo>
                  <a:lnTo>
                    <a:pt x="76200" y="609600"/>
                  </a:lnTo>
                  <a:lnTo>
                    <a:pt x="68693" y="609237"/>
                  </a:lnTo>
                  <a:lnTo>
                    <a:pt x="27882" y="592332"/>
                  </a:lnTo>
                  <a:lnTo>
                    <a:pt x="3262" y="555486"/>
                  </a:lnTo>
                  <a:lnTo>
                    <a:pt x="0" y="533400"/>
                  </a:lnTo>
                  <a:lnTo>
                    <a:pt x="0" y="76200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200" y="0"/>
                  </a:lnTo>
                  <a:lnTo>
                    <a:pt x="257174" y="0"/>
                  </a:lnTo>
                  <a:lnTo>
                    <a:pt x="257174" y="609600"/>
                  </a:lnTo>
                  <a:close/>
                </a:path>
              </a:pathLst>
            </a:custGeom>
            <a:solidFill>
              <a:srgbClr val="60A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3449" y="5105400"/>
              <a:ext cx="9525" cy="609600"/>
            </a:xfrm>
            <a:custGeom>
              <a:avLst/>
              <a:gdLst/>
              <a:ahLst/>
              <a:cxnLst/>
              <a:rect l="l" t="t" r="r" b="b"/>
              <a:pathLst>
                <a:path w="9525" h="609600">
                  <a:moveTo>
                    <a:pt x="9524" y="609599"/>
                  </a:moveTo>
                  <a:lnTo>
                    <a:pt x="0" y="609599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60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85799" y="5105399"/>
              <a:ext cx="257175" cy="609600"/>
            </a:xfrm>
            <a:custGeom>
              <a:avLst/>
              <a:gdLst/>
              <a:ahLst/>
              <a:cxnLst/>
              <a:rect l="l" t="t" r="r" b="b"/>
              <a:pathLst>
                <a:path w="257175" h="609600">
                  <a:moveTo>
                    <a:pt x="257174" y="609600"/>
                  </a:moveTo>
                  <a:lnTo>
                    <a:pt x="76200" y="609600"/>
                  </a:lnTo>
                  <a:lnTo>
                    <a:pt x="68693" y="609237"/>
                  </a:lnTo>
                  <a:lnTo>
                    <a:pt x="27882" y="592332"/>
                  </a:lnTo>
                  <a:lnTo>
                    <a:pt x="3262" y="555486"/>
                  </a:lnTo>
                  <a:lnTo>
                    <a:pt x="0" y="533400"/>
                  </a:lnTo>
                  <a:lnTo>
                    <a:pt x="0" y="76200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200" y="0"/>
                  </a:lnTo>
                  <a:lnTo>
                    <a:pt x="257174" y="0"/>
                  </a:lnTo>
                  <a:lnTo>
                    <a:pt x="257174" y="609600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3449" y="5105400"/>
              <a:ext cx="9525" cy="609600"/>
            </a:xfrm>
            <a:custGeom>
              <a:avLst/>
              <a:gdLst/>
              <a:ahLst/>
              <a:cxnLst/>
              <a:rect l="l" t="t" r="r" b="b"/>
              <a:pathLst>
                <a:path w="9525" h="609600">
                  <a:moveTo>
                    <a:pt x="9524" y="609599"/>
                  </a:moveTo>
                  <a:lnTo>
                    <a:pt x="0" y="609599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60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5799" y="5105399"/>
              <a:ext cx="247650" cy="609600"/>
            </a:xfrm>
            <a:custGeom>
              <a:avLst/>
              <a:gdLst/>
              <a:ahLst/>
              <a:cxnLst/>
              <a:rect l="l" t="t" r="r" b="b"/>
              <a:pathLst>
                <a:path w="247650" h="609600">
                  <a:moveTo>
                    <a:pt x="247649" y="609600"/>
                  </a:moveTo>
                  <a:lnTo>
                    <a:pt x="76200" y="609600"/>
                  </a:lnTo>
                  <a:lnTo>
                    <a:pt x="68693" y="609237"/>
                  </a:lnTo>
                  <a:lnTo>
                    <a:pt x="27882" y="592332"/>
                  </a:lnTo>
                  <a:lnTo>
                    <a:pt x="3262" y="555486"/>
                  </a:lnTo>
                  <a:lnTo>
                    <a:pt x="0" y="533400"/>
                  </a:lnTo>
                  <a:lnTo>
                    <a:pt x="0" y="76200"/>
                  </a:lnTo>
                  <a:lnTo>
                    <a:pt x="12830" y="33857"/>
                  </a:lnTo>
                  <a:lnTo>
                    <a:pt x="47039" y="5800"/>
                  </a:lnTo>
                  <a:lnTo>
                    <a:pt x="76200" y="0"/>
                  </a:lnTo>
                  <a:lnTo>
                    <a:pt x="247649" y="0"/>
                  </a:lnTo>
                  <a:lnTo>
                    <a:pt x="247649" y="609600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73099" y="5245099"/>
            <a:ext cx="271145" cy="3187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b="1" spc="-20" dirty="0">
                <a:solidFill>
                  <a:srgbClr val="FFFFFF"/>
                </a:solidFill>
                <a:latin typeface="DejaVu Sans"/>
                <a:cs typeface="DejaVu Sans"/>
              </a:rPr>
              <a:t>TR</a:t>
            </a:r>
            <a:r>
              <a:rPr sz="900" b="1" spc="-650" dirty="0">
                <a:solidFill>
                  <a:srgbClr val="1D40AF"/>
                </a:solidFill>
                <a:latin typeface="DejaVu Sans"/>
                <a:cs typeface="DejaVu Sans"/>
              </a:rPr>
              <a:t>321</a:t>
            </a:r>
            <a:r>
              <a:rPr sz="900" b="1" spc="-650" dirty="0">
                <a:solidFill>
                  <a:srgbClr val="FFFFFF"/>
                </a:solidFill>
                <a:latin typeface="DejaVu Sans"/>
                <a:cs typeface="DejaVu Sans"/>
              </a:rPr>
              <a:t>5</a:t>
            </a:r>
            <a:r>
              <a:rPr sz="900" b="1" spc="-20" dirty="0">
                <a:solidFill>
                  <a:srgbClr val="FFFFFF"/>
                </a:solidFill>
                <a:latin typeface="DejaVu Sans"/>
                <a:cs typeface="DejaVu Sans"/>
              </a:rPr>
              <a:t>4</a:t>
            </a:r>
            <a:r>
              <a:rPr sz="900" b="1" spc="50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900" b="1" spc="-630" dirty="0">
                <a:solidFill>
                  <a:srgbClr val="1D40AF"/>
                </a:solidFill>
                <a:latin typeface="DejaVu Sans"/>
                <a:cs typeface="DejaVu Sans"/>
              </a:rPr>
              <a:t>62</a:t>
            </a:r>
            <a:r>
              <a:rPr sz="900" b="1" spc="-630" dirty="0">
                <a:solidFill>
                  <a:srgbClr val="FFFFFF"/>
                </a:solidFill>
                <a:latin typeface="DejaVu Sans"/>
                <a:cs typeface="DejaVu Sans"/>
              </a:rPr>
              <a:t>45</a:t>
            </a:r>
            <a:r>
              <a:rPr sz="900" b="1" dirty="0">
                <a:solidFill>
                  <a:srgbClr val="1D40AF"/>
                </a:solidFill>
                <a:latin typeface="DejaVu Sans"/>
                <a:cs typeface="DejaVu Sans"/>
              </a:rPr>
              <a:t>8</a:t>
            </a:r>
            <a:r>
              <a:rPr sz="1000" spc="-50" dirty="0">
                <a:solidFill>
                  <a:srgbClr val="FFFFFF"/>
                </a:solidFill>
                <a:latin typeface="SimSun"/>
                <a:cs typeface="SimSun"/>
              </a:rPr>
              <a:t>週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142999" y="2171699"/>
            <a:ext cx="9906000" cy="838200"/>
            <a:chOff x="1142999" y="2171699"/>
            <a:chExt cx="9906000" cy="838200"/>
          </a:xfrm>
        </p:grpSpPr>
        <p:sp>
          <p:nvSpPr>
            <p:cNvPr id="39" name="object 39"/>
            <p:cNvSpPr/>
            <p:nvPr/>
          </p:nvSpPr>
          <p:spPr>
            <a:xfrm>
              <a:off x="1142999" y="21716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6" y="457199"/>
                  </a:moveTo>
                  <a:lnTo>
                    <a:pt x="221113" y="457199"/>
                  </a:lnTo>
                  <a:lnTo>
                    <a:pt x="213644" y="456833"/>
                  </a:lnTo>
                  <a:lnTo>
                    <a:pt x="169405" y="449529"/>
                  </a:lnTo>
                  <a:lnTo>
                    <a:pt x="127441" y="433736"/>
                  </a:lnTo>
                  <a:lnTo>
                    <a:pt x="89365" y="410059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3"/>
                  </a:lnTo>
                  <a:lnTo>
                    <a:pt x="5852" y="176659"/>
                  </a:lnTo>
                  <a:lnTo>
                    <a:pt x="20266" y="134201"/>
                  </a:lnTo>
                  <a:lnTo>
                    <a:pt x="42685" y="95371"/>
                  </a:lnTo>
                  <a:lnTo>
                    <a:pt x="72249" y="61661"/>
                  </a:lnTo>
                  <a:lnTo>
                    <a:pt x="107821" y="34366"/>
                  </a:lnTo>
                  <a:lnTo>
                    <a:pt x="148035" y="14535"/>
                  </a:lnTo>
                  <a:lnTo>
                    <a:pt x="191345" y="2931"/>
                  </a:lnTo>
                  <a:lnTo>
                    <a:pt x="221113" y="0"/>
                  </a:lnTo>
                  <a:lnTo>
                    <a:pt x="236086" y="0"/>
                  </a:lnTo>
                  <a:lnTo>
                    <a:pt x="280540" y="5853"/>
                  </a:lnTo>
                  <a:lnTo>
                    <a:pt x="322998" y="20266"/>
                  </a:lnTo>
                  <a:lnTo>
                    <a:pt x="361828" y="42685"/>
                  </a:lnTo>
                  <a:lnTo>
                    <a:pt x="395538" y="72249"/>
                  </a:lnTo>
                  <a:lnTo>
                    <a:pt x="422833" y="107821"/>
                  </a:lnTo>
                  <a:lnTo>
                    <a:pt x="442663" y="148035"/>
                  </a:lnTo>
                  <a:lnTo>
                    <a:pt x="454268" y="191345"/>
                  </a:lnTo>
                  <a:lnTo>
                    <a:pt x="457200" y="221113"/>
                  </a:lnTo>
                  <a:lnTo>
                    <a:pt x="457199" y="228599"/>
                  </a:lnTo>
                  <a:lnTo>
                    <a:pt x="457200" y="236086"/>
                  </a:lnTo>
                  <a:lnTo>
                    <a:pt x="451346" y="280540"/>
                  </a:lnTo>
                  <a:lnTo>
                    <a:pt x="436933" y="322998"/>
                  </a:lnTo>
                  <a:lnTo>
                    <a:pt x="414514" y="361828"/>
                  </a:lnTo>
                  <a:lnTo>
                    <a:pt x="384950" y="395538"/>
                  </a:lnTo>
                  <a:lnTo>
                    <a:pt x="349378" y="422833"/>
                  </a:lnTo>
                  <a:lnTo>
                    <a:pt x="309164" y="442663"/>
                  </a:lnTo>
                  <a:lnTo>
                    <a:pt x="265854" y="454267"/>
                  </a:lnTo>
                  <a:lnTo>
                    <a:pt x="243555" y="456833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878" y="2305049"/>
              <a:ext cx="130961" cy="19049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028950" y="21716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6" y="457199"/>
                  </a:moveTo>
                  <a:lnTo>
                    <a:pt x="221112" y="457199"/>
                  </a:lnTo>
                  <a:lnTo>
                    <a:pt x="213643" y="456833"/>
                  </a:lnTo>
                  <a:lnTo>
                    <a:pt x="169405" y="449529"/>
                  </a:lnTo>
                  <a:lnTo>
                    <a:pt x="127441" y="433736"/>
                  </a:lnTo>
                  <a:lnTo>
                    <a:pt x="89365" y="410059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3"/>
                  </a:lnTo>
                  <a:lnTo>
                    <a:pt x="5852" y="176659"/>
                  </a:lnTo>
                  <a:lnTo>
                    <a:pt x="20265" y="134201"/>
                  </a:lnTo>
                  <a:lnTo>
                    <a:pt x="42685" y="95371"/>
                  </a:lnTo>
                  <a:lnTo>
                    <a:pt x="72249" y="61661"/>
                  </a:lnTo>
                  <a:lnTo>
                    <a:pt x="107821" y="34366"/>
                  </a:lnTo>
                  <a:lnTo>
                    <a:pt x="148035" y="14535"/>
                  </a:lnTo>
                  <a:lnTo>
                    <a:pt x="191345" y="2931"/>
                  </a:lnTo>
                  <a:lnTo>
                    <a:pt x="221112" y="0"/>
                  </a:lnTo>
                  <a:lnTo>
                    <a:pt x="236086" y="0"/>
                  </a:lnTo>
                  <a:lnTo>
                    <a:pt x="280540" y="5853"/>
                  </a:lnTo>
                  <a:lnTo>
                    <a:pt x="322997" y="20266"/>
                  </a:lnTo>
                  <a:lnTo>
                    <a:pt x="361828" y="42685"/>
                  </a:lnTo>
                  <a:lnTo>
                    <a:pt x="395538" y="72249"/>
                  </a:lnTo>
                  <a:lnTo>
                    <a:pt x="422832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1113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6" y="280540"/>
                  </a:lnTo>
                  <a:lnTo>
                    <a:pt x="436933" y="322998"/>
                  </a:lnTo>
                  <a:lnTo>
                    <a:pt x="414513" y="361828"/>
                  </a:lnTo>
                  <a:lnTo>
                    <a:pt x="384950" y="395538"/>
                  </a:lnTo>
                  <a:lnTo>
                    <a:pt x="349377" y="422833"/>
                  </a:lnTo>
                  <a:lnTo>
                    <a:pt x="309163" y="442663"/>
                  </a:lnTo>
                  <a:lnTo>
                    <a:pt x="265854" y="454267"/>
                  </a:lnTo>
                  <a:lnTo>
                    <a:pt x="243555" y="456833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2299" y="2305310"/>
              <a:ext cx="190499" cy="18997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924424" y="21716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7" y="457199"/>
                  </a:moveTo>
                  <a:lnTo>
                    <a:pt x="221113" y="457199"/>
                  </a:lnTo>
                  <a:lnTo>
                    <a:pt x="213644" y="456833"/>
                  </a:lnTo>
                  <a:lnTo>
                    <a:pt x="169405" y="449529"/>
                  </a:lnTo>
                  <a:lnTo>
                    <a:pt x="127441" y="433736"/>
                  </a:lnTo>
                  <a:lnTo>
                    <a:pt x="89365" y="410059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5" y="258457"/>
                  </a:lnTo>
                  <a:lnTo>
                    <a:pt x="0" y="236086"/>
                  </a:lnTo>
                  <a:lnTo>
                    <a:pt x="0" y="221113"/>
                  </a:lnTo>
                  <a:lnTo>
                    <a:pt x="5853" y="176659"/>
                  </a:lnTo>
                  <a:lnTo>
                    <a:pt x="20266" y="134201"/>
                  </a:lnTo>
                  <a:lnTo>
                    <a:pt x="42685" y="95371"/>
                  </a:lnTo>
                  <a:lnTo>
                    <a:pt x="72249" y="61661"/>
                  </a:lnTo>
                  <a:lnTo>
                    <a:pt x="107821" y="34366"/>
                  </a:lnTo>
                  <a:lnTo>
                    <a:pt x="148035" y="14535"/>
                  </a:lnTo>
                  <a:lnTo>
                    <a:pt x="191344" y="2931"/>
                  </a:lnTo>
                  <a:lnTo>
                    <a:pt x="221113" y="0"/>
                  </a:lnTo>
                  <a:lnTo>
                    <a:pt x="236087" y="0"/>
                  </a:lnTo>
                  <a:lnTo>
                    <a:pt x="280540" y="5853"/>
                  </a:lnTo>
                  <a:lnTo>
                    <a:pt x="322998" y="20266"/>
                  </a:lnTo>
                  <a:lnTo>
                    <a:pt x="361827" y="42685"/>
                  </a:lnTo>
                  <a:lnTo>
                    <a:pt x="395538" y="72249"/>
                  </a:lnTo>
                  <a:lnTo>
                    <a:pt x="422832" y="107821"/>
                  </a:lnTo>
                  <a:lnTo>
                    <a:pt x="442663" y="148035"/>
                  </a:lnTo>
                  <a:lnTo>
                    <a:pt x="454267" y="191345"/>
                  </a:lnTo>
                  <a:lnTo>
                    <a:pt x="457199" y="221113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6" y="280540"/>
                  </a:lnTo>
                  <a:lnTo>
                    <a:pt x="436933" y="322998"/>
                  </a:lnTo>
                  <a:lnTo>
                    <a:pt x="414514" y="361828"/>
                  </a:lnTo>
                  <a:lnTo>
                    <a:pt x="384950" y="395538"/>
                  </a:lnTo>
                  <a:lnTo>
                    <a:pt x="349378" y="422833"/>
                  </a:lnTo>
                  <a:lnTo>
                    <a:pt x="309164" y="442663"/>
                  </a:lnTo>
                  <a:lnTo>
                    <a:pt x="265854" y="454267"/>
                  </a:lnTo>
                  <a:lnTo>
                    <a:pt x="243556" y="456833"/>
                  </a:lnTo>
                  <a:lnTo>
                    <a:pt x="236087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57774" y="2305049"/>
              <a:ext cx="190499" cy="19049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810374" y="21716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6" y="457199"/>
                  </a:moveTo>
                  <a:lnTo>
                    <a:pt x="221112" y="457199"/>
                  </a:lnTo>
                  <a:lnTo>
                    <a:pt x="213643" y="456833"/>
                  </a:lnTo>
                  <a:lnTo>
                    <a:pt x="169405" y="449529"/>
                  </a:lnTo>
                  <a:lnTo>
                    <a:pt x="127440" y="433736"/>
                  </a:lnTo>
                  <a:lnTo>
                    <a:pt x="89363" y="410059"/>
                  </a:lnTo>
                  <a:lnTo>
                    <a:pt x="56638" y="379409"/>
                  </a:lnTo>
                  <a:lnTo>
                    <a:pt x="30520" y="342963"/>
                  </a:lnTo>
                  <a:lnTo>
                    <a:pt x="12014" y="302123"/>
                  </a:lnTo>
                  <a:lnTo>
                    <a:pt x="1833" y="258457"/>
                  </a:lnTo>
                  <a:lnTo>
                    <a:pt x="0" y="236086"/>
                  </a:lnTo>
                  <a:lnTo>
                    <a:pt x="0" y="221113"/>
                  </a:lnTo>
                  <a:lnTo>
                    <a:pt x="5851" y="176659"/>
                  </a:lnTo>
                  <a:lnTo>
                    <a:pt x="20265" y="134201"/>
                  </a:lnTo>
                  <a:lnTo>
                    <a:pt x="42683" y="95371"/>
                  </a:lnTo>
                  <a:lnTo>
                    <a:pt x="72248" y="61661"/>
                  </a:lnTo>
                  <a:lnTo>
                    <a:pt x="107820" y="34366"/>
                  </a:lnTo>
                  <a:lnTo>
                    <a:pt x="148034" y="14535"/>
                  </a:lnTo>
                  <a:lnTo>
                    <a:pt x="191344" y="2931"/>
                  </a:lnTo>
                  <a:lnTo>
                    <a:pt x="221112" y="0"/>
                  </a:lnTo>
                  <a:lnTo>
                    <a:pt x="236086" y="0"/>
                  </a:lnTo>
                  <a:lnTo>
                    <a:pt x="280539" y="5853"/>
                  </a:lnTo>
                  <a:lnTo>
                    <a:pt x="322997" y="20266"/>
                  </a:lnTo>
                  <a:lnTo>
                    <a:pt x="361827" y="42685"/>
                  </a:lnTo>
                  <a:lnTo>
                    <a:pt x="395538" y="72249"/>
                  </a:lnTo>
                  <a:lnTo>
                    <a:pt x="422832" y="107821"/>
                  </a:lnTo>
                  <a:lnTo>
                    <a:pt x="442662" y="148035"/>
                  </a:lnTo>
                  <a:lnTo>
                    <a:pt x="454267" y="191345"/>
                  </a:lnTo>
                  <a:lnTo>
                    <a:pt x="457199" y="221113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5" y="280540"/>
                  </a:lnTo>
                  <a:lnTo>
                    <a:pt x="436932" y="322998"/>
                  </a:lnTo>
                  <a:lnTo>
                    <a:pt x="414513" y="361828"/>
                  </a:lnTo>
                  <a:lnTo>
                    <a:pt x="384949" y="395538"/>
                  </a:lnTo>
                  <a:lnTo>
                    <a:pt x="349376" y="422833"/>
                  </a:lnTo>
                  <a:lnTo>
                    <a:pt x="309163" y="442663"/>
                  </a:lnTo>
                  <a:lnTo>
                    <a:pt x="265854" y="454267"/>
                  </a:lnTo>
                  <a:lnTo>
                    <a:pt x="243555" y="456833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43724" y="2305049"/>
              <a:ext cx="190537" cy="19068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705849" y="21716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6" y="457199"/>
                  </a:moveTo>
                  <a:lnTo>
                    <a:pt x="221112" y="457199"/>
                  </a:lnTo>
                  <a:lnTo>
                    <a:pt x="213643" y="456833"/>
                  </a:lnTo>
                  <a:lnTo>
                    <a:pt x="169404" y="449529"/>
                  </a:lnTo>
                  <a:lnTo>
                    <a:pt x="127440" y="433736"/>
                  </a:lnTo>
                  <a:lnTo>
                    <a:pt x="89364" y="410059"/>
                  </a:lnTo>
                  <a:lnTo>
                    <a:pt x="56639" y="379409"/>
                  </a:lnTo>
                  <a:lnTo>
                    <a:pt x="30522" y="342963"/>
                  </a:lnTo>
                  <a:lnTo>
                    <a:pt x="12016" y="302123"/>
                  </a:lnTo>
                  <a:lnTo>
                    <a:pt x="1834" y="258457"/>
                  </a:lnTo>
                  <a:lnTo>
                    <a:pt x="0" y="236086"/>
                  </a:lnTo>
                  <a:lnTo>
                    <a:pt x="0" y="221113"/>
                  </a:lnTo>
                  <a:lnTo>
                    <a:pt x="5852" y="176659"/>
                  </a:lnTo>
                  <a:lnTo>
                    <a:pt x="20265" y="134201"/>
                  </a:lnTo>
                  <a:lnTo>
                    <a:pt x="42684" y="95371"/>
                  </a:lnTo>
                  <a:lnTo>
                    <a:pt x="72249" y="61661"/>
                  </a:lnTo>
                  <a:lnTo>
                    <a:pt x="107821" y="34366"/>
                  </a:lnTo>
                  <a:lnTo>
                    <a:pt x="148034" y="14535"/>
                  </a:lnTo>
                  <a:lnTo>
                    <a:pt x="191344" y="2931"/>
                  </a:lnTo>
                  <a:lnTo>
                    <a:pt x="221112" y="0"/>
                  </a:lnTo>
                  <a:lnTo>
                    <a:pt x="236086" y="0"/>
                  </a:lnTo>
                  <a:lnTo>
                    <a:pt x="280539" y="5853"/>
                  </a:lnTo>
                  <a:lnTo>
                    <a:pt x="322997" y="20266"/>
                  </a:lnTo>
                  <a:lnTo>
                    <a:pt x="361826" y="42685"/>
                  </a:lnTo>
                  <a:lnTo>
                    <a:pt x="395537" y="72249"/>
                  </a:lnTo>
                  <a:lnTo>
                    <a:pt x="422831" y="107821"/>
                  </a:lnTo>
                  <a:lnTo>
                    <a:pt x="442662" y="148035"/>
                  </a:lnTo>
                  <a:lnTo>
                    <a:pt x="454267" y="191345"/>
                  </a:lnTo>
                  <a:lnTo>
                    <a:pt x="457199" y="221113"/>
                  </a:lnTo>
                  <a:lnTo>
                    <a:pt x="457199" y="228599"/>
                  </a:lnTo>
                  <a:lnTo>
                    <a:pt x="457199" y="236086"/>
                  </a:lnTo>
                  <a:lnTo>
                    <a:pt x="451345" y="280540"/>
                  </a:lnTo>
                  <a:lnTo>
                    <a:pt x="436932" y="322998"/>
                  </a:lnTo>
                  <a:lnTo>
                    <a:pt x="414513" y="361828"/>
                  </a:lnTo>
                  <a:lnTo>
                    <a:pt x="384949" y="395538"/>
                  </a:lnTo>
                  <a:lnTo>
                    <a:pt x="349376" y="422833"/>
                  </a:lnTo>
                  <a:lnTo>
                    <a:pt x="309163" y="442663"/>
                  </a:lnTo>
                  <a:lnTo>
                    <a:pt x="265853" y="454267"/>
                  </a:lnTo>
                  <a:lnTo>
                    <a:pt x="243556" y="456833"/>
                  </a:lnTo>
                  <a:lnTo>
                    <a:pt x="236086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39199" y="2303896"/>
              <a:ext cx="191690" cy="19165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591800" y="217169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36085" y="457199"/>
                  </a:moveTo>
                  <a:lnTo>
                    <a:pt x="221112" y="457199"/>
                  </a:lnTo>
                  <a:lnTo>
                    <a:pt x="213642" y="456833"/>
                  </a:lnTo>
                  <a:lnTo>
                    <a:pt x="169402" y="449529"/>
                  </a:lnTo>
                  <a:lnTo>
                    <a:pt x="127439" y="433736"/>
                  </a:lnTo>
                  <a:lnTo>
                    <a:pt x="89364" y="410059"/>
                  </a:lnTo>
                  <a:lnTo>
                    <a:pt x="56637" y="379409"/>
                  </a:lnTo>
                  <a:lnTo>
                    <a:pt x="30520" y="342963"/>
                  </a:lnTo>
                  <a:lnTo>
                    <a:pt x="12015" y="302123"/>
                  </a:lnTo>
                  <a:lnTo>
                    <a:pt x="1833" y="258457"/>
                  </a:lnTo>
                  <a:lnTo>
                    <a:pt x="0" y="236086"/>
                  </a:lnTo>
                  <a:lnTo>
                    <a:pt x="0" y="221113"/>
                  </a:lnTo>
                  <a:lnTo>
                    <a:pt x="5851" y="176659"/>
                  </a:lnTo>
                  <a:lnTo>
                    <a:pt x="20265" y="134201"/>
                  </a:lnTo>
                  <a:lnTo>
                    <a:pt x="42683" y="95371"/>
                  </a:lnTo>
                  <a:lnTo>
                    <a:pt x="72247" y="61661"/>
                  </a:lnTo>
                  <a:lnTo>
                    <a:pt x="107820" y="34366"/>
                  </a:lnTo>
                  <a:lnTo>
                    <a:pt x="148034" y="14535"/>
                  </a:lnTo>
                  <a:lnTo>
                    <a:pt x="191344" y="2931"/>
                  </a:lnTo>
                  <a:lnTo>
                    <a:pt x="221112" y="0"/>
                  </a:lnTo>
                  <a:lnTo>
                    <a:pt x="236085" y="0"/>
                  </a:lnTo>
                  <a:lnTo>
                    <a:pt x="280538" y="5853"/>
                  </a:lnTo>
                  <a:lnTo>
                    <a:pt x="322996" y="20266"/>
                  </a:lnTo>
                  <a:lnTo>
                    <a:pt x="361826" y="42685"/>
                  </a:lnTo>
                  <a:lnTo>
                    <a:pt x="395536" y="72249"/>
                  </a:lnTo>
                  <a:lnTo>
                    <a:pt x="422831" y="107821"/>
                  </a:lnTo>
                  <a:lnTo>
                    <a:pt x="442662" y="148035"/>
                  </a:lnTo>
                  <a:lnTo>
                    <a:pt x="454267" y="191345"/>
                  </a:lnTo>
                  <a:lnTo>
                    <a:pt x="457199" y="221113"/>
                  </a:lnTo>
                  <a:lnTo>
                    <a:pt x="457198" y="228599"/>
                  </a:lnTo>
                  <a:lnTo>
                    <a:pt x="457199" y="236086"/>
                  </a:lnTo>
                  <a:lnTo>
                    <a:pt x="451345" y="280540"/>
                  </a:lnTo>
                  <a:lnTo>
                    <a:pt x="436931" y="322998"/>
                  </a:lnTo>
                  <a:lnTo>
                    <a:pt x="414513" y="361828"/>
                  </a:lnTo>
                  <a:lnTo>
                    <a:pt x="384948" y="395538"/>
                  </a:lnTo>
                  <a:lnTo>
                    <a:pt x="349376" y="422833"/>
                  </a:lnTo>
                  <a:lnTo>
                    <a:pt x="309162" y="442663"/>
                  </a:lnTo>
                  <a:lnTo>
                    <a:pt x="265852" y="454267"/>
                  </a:lnTo>
                  <a:lnTo>
                    <a:pt x="243554" y="456833"/>
                  </a:lnTo>
                  <a:lnTo>
                    <a:pt x="236085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27531" y="2316956"/>
              <a:ext cx="190499" cy="16668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219187" y="2705112"/>
              <a:ext cx="9753600" cy="304800"/>
            </a:xfrm>
            <a:custGeom>
              <a:avLst/>
              <a:gdLst/>
              <a:ahLst/>
              <a:cxnLst/>
              <a:rect l="l" t="t" r="r" b="b"/>
              <a:pathLst>
                <a:path w="9753600" h="304800">
                  <a:moveTo>
                    <a:pt x="304800" y="152400"/>
                  </a:moveTo>
                  <a:lnTo>
                    <a:pt x="298246" y="108153"/>
                  </a:lnTo>
                  <a:lnTo>
                    <a:pt x="279120" y="67729"/>
                  </a:lnTo>
                  <a:lnTo>
                    <a:pt x="249085" y="34582"/>
                  </a:lnTo>
                  <a:lnTo>
                    <a:pt x="210731" y="11595"/>
                  </a:lnTo>
                  <a:lnTo>
                    <a:pt x="167347" y="723"/>
                  </a:lnTo>
                  <a:lnTo>
                    <a:pt x="152400" y="0"/>
                  </a:lnTo>
                  <a:lnTo>
                    <a:pt x="144919" y="177"/>
                  </a:lnTo>
                  <a:lnTo>
                    <a:pt x="101066" y="8902"/>
                  </a:lnTo>
                  <a:lnTo>
                    <a:pt x="61607" y="29984"/>
                  </a:lnTo>
                  <a:lnTo>
                    <a:pt x="29997" y="61595"/>
                  </a:lnTo>
                  <a:lnTo>
                    <a:pt x="8915" y="101053"/>
                  </a:lnTo>
                  <a:lnTo>
                    <a:pt x="190" y="144907"/>
                  </a:lnTo>
                  <a:lnTo>
                    <a:pt x="0" y="152400"/>
                  </a:lnTo>
                  <a:lnTo>
                    <a:pt x="190" y="159880"/>
                  </a:lnTo>
                  <a:lnTo>
                    <a:pt x="8915" y="203733"/>
                  </a:lnTo>
                  <a:lnTo>
                    <a:pt x="29997" y="243179"/>
                  </a:lnTo>
                  <a:lnTo>
                    <a:pt x="61607" y="274802"/>
                  </a:lnTo>
                  <a:lnTo>
                    <a:pt x="101066" y="295884"/>
                  </a:lnTo>
                  <a:lnTo>
                    <a:pt x="144919" y="304609"/>
                  </a:lnTo>
                  <a:lnTo>
                    <a:pt x="152400" y="304800"/>
                  </a:lnTo>
                  <a:lnTo>
                    <a:pt x="159893" y="304609"/>
                  </a:lnTo>
                  <a:lnTo>
                    <a:pt x="203746" y="295884"/>
                  </a:lnTo>
                  <a:lnTo>
                    <a:pt x="243192" y="274802"/>
                  </a:lnTo>
                  <a:lnTo>
                    <a:pt x="274815" y="243179"/>
                  </a:lnTo>
                  <a:lnTo>
                    <a:pt x="295897" y="203733"/>
                  </a:lnTo>
                  <a:lnTo>
                    <a:pt x="304622" y="159880"/>
                  </a:lnTo>
                  <a:lnTo>
                    <a:pt x="304800" y="152400"/>
                  </a:lnTo>
                  <a:close/>
                </a:path>
                <a:path w="9753600" h="304800">
                  <a:moveTo>
                    <a:pt x="2190750" y="152400"/>
                  </a:moveTo>
                  <a:lnTo>
                    <a:pt x="2184196" y="108153"/>
                  </a:lnTo>
                  <a:lnTo>
                    <a:pt x="2165070" y="67729"/>
                  </a:lnTo>
                  <a:lnTo>
                    <a:pt x="2135035" y="34582"/>
                  </a:lnTo>
                  <a:lnTo>
                    <a:pt x="2096681" y="11595"/>
                  </a:lnTo>
                  <a:lnTo>
                    <a:pt x="2053297" y="723"/>
                  </a:lnTo>
                  <a:lnTo>
                    <a:pt x="2038350" y="0"/>
                  </a:lnTo>
                  <a:lnTo>
                    <a:pt x="2030869" y="177"/>
                  </a:lnTo>
                  <a:lnTo>
                    <a:pt x="1987016" y="8902"/>
                  </a:lnTo>
                  <a:lnTo>
                    <a:pt x="1947557" y="29984"/>
                  </a:lnTo>
                  <a:lnTo>
                    <a:pt x="1915947" y="61595"/>
                  </a:lnTo>
                  <a:lnTo>
                    <a:pt x="1894865" y="101053"/>
                  </a:lnTo>
                  <a:lnTo>
                    <a:pt x="1886140" y="144907"/>
                  </a:lnTo>
                  <a:lnTo>
                    <a:pt x="1885950" y="152400"/>
                  </a:lnTo>
                  <a:lnTo>
                    <a:pt x="1886140" y="159880"/>
                  </a:lnTo>
                  <a:lnTo>
                    <a:pt x="1894865" y="203733"/>
                  </a:lnTo>
                  <a:lnTo>
                    <a:pt x="1915947" y="243179"/>
                  </a:lnTo>
                  <a:lnTo>
                    <a:pt x="1947557" y="274802"/>
                  </a:lnTo>
                  <a:lnTo>
                    <a:pt x="1987016" y="295884"/>
                  </a:lnTo>
                  <a:lnTo>
                    <a:pt x="2030869" y="304609"/>
                  </a:lnTo>
                  <a:lnTo>
                    <a:pt x="2038350" y="304800"/>
                  </a:lnTo>
                  <a:lnTo>
                    <a:pt x="2045843" y="304609"/>
                  </a:lnTo>
                  <a:lnTo>
                    <a:pt x="2089683" y="295884"/>
                  </a:lnTo>
                  <a:lnTo>
                    <a:pt x="2129142" y="274802"/>
                  </a:lnTo>
                  <a:lnTo>
                    <a:pt x="2160765" y="243179"/>
                  </a:lnTo>
                  <a:lnTo>
                    <a:pt x="2181847" y="203733"/>
                  </a:lnTo>
                  <a:lnTo>
                    <a:pt x="2190572" y="159880"/>
                  </a:lnTo>
                  <a:lnTo>
                    <a:pt x="2190750" y="152400"/>
                  </a:lnTo>
                  <a:close/>
                </a:path>
                <a:path w="9753600" h="304800">
                  <a:moveTo>
                    <a:pt x="4086225" y="152400"/>
                  </a:moveTo>
                  <a:lnTo>
                    <a:pt x="4079671" y="108153"/>
                  </a:lnTo>
                  <a:lnTo>
                    <a:pt x="4060545" y="67729"/>
                  </a:lnTo>
                  <a:lnTo>
                    <a:pt x="4030510" y="34582"/>
                  </a:lnTo>
                  <a:lnTo>
                    <a:pt x="3992156" y="11595"/>
                  </a:lnTo>
                  <a:lnTo>
                    <a:pt x="3948773" y="723"/>
                  </a:lnTo>
                  <a:lnTo>
                    <a:pt x="3933825" y="0"/>
                  </a:lnTo>
                  <a:lnTo>
                    <a:pt x="3926344" y="177"/>
                  </a:lnTo>
                  <a:lnTo>
                    <a:pt x="3882491" y="8902"/>
                  </a:lnTo>
                  <a:lnTo>
                    <a:pt x="3843032" y="29984"/>
                  </a:lnTo>
                  <a:lnTo>
                    <a:pt x="3811422" y="61595"/>
                  </a:lnTo>
                  <a:lnTo>
                    <a:pt x="3790340" y="101053"/>
                  </a:lnTo>
                  <a:lnTo>
                    <a:pt x="3781615" y="144907"/>
                  </a:lnTo>
                  <a:lnTo>
                    <a:pt x="3781425" y="152400"/>
                  </a:lnTo>
                  <a:lnTo>
                    <a:pt x="3781615" y="159880"/>
                  </a:lnTo>
                  <a:lnTo>
                    <a:pt x="3790340" y="203733"/>
                  </a:lnTo>
                  <a:lnTo>
                    <a:pt x="3811422" y="243179"/>
                  </a:lnTo>
                  <a:lnTo>
                    <a:pt x="3843032" y="274802"/>
                  </a:lnTo>
                  <a:lnTo>
                    <a:pt x="3882491" y="295884"/>
                  </a:lnTo>
                  <a:lnTo>
                    <a:pt x="3926344" y="304609"/>
                  </a:lnTo>
                  <a:lnTo>
                    <a:pt x="3933825" y="304800"/>
                  </a:lnTo>
                  <a:lnTo>
                    <a:pt x="3941318" y="304609"/>
                  </a:lnTo>
                  <a:lnTo>
                    <a:pt x="3985158" y="295884"/>
                  </a:lnTo>
                  <a:lnTo>
                    <a:pt x="4024617" y="274802"/>
                  </a:lnTo>
                  <a:lnTo>
                    <a:pt x="4056240" y="243179"/>
                  </a:lnTo>
                  <a:lnTo>
                    <a:pt x="4077322" y="203733"/>
                  </a:lnTo>
                  <a:lnTo>
                    <a:pt x="4086047" y="159880"/>
                  </a:lnTo>
                  <a:lnTo>
                    <a:pt x="4086225" y="152400"/>
                  </a:lnTo>
                  <a:close/>
                </a:path>
                <a:path w="9753600" h="304800">
                  <a:moveTo>
                    <a:pt x="5972175" y="152400"/>
                  </a:moveTo>
                  <a:lnTo>
                    <a:pt x="5965622" y="108153"/>
                  </a:lnTo>
                  <a:lnTo>
                    <a:pt x="5946495" y="67729"/>
                  </a:lnTo>
                  <a:lnTo>
                    <a:pt x="5916460" y="34582"/>
                  </a:lnTo>
                  <a:lnTo>
                    <a:pt x="5878106" y="11595"/>
                  </a:lnTo>
                  <a:lnTo>
                    <a:pt x="5834723" y="723"/>
                  </a:lnTo>
                  <a:lnTo>
                    <a:pt x="5819775" y="0"/>
                  </a:lnTo>
                  <a:lnTo>
                    <a:pt x="5812294" y="177"/>
                  </a:lnTo>
                  <a:lnTo>
                    <a:pt x="5768441" y="8902"/>
                  </a:lnTo>
                  <a:lnTo>
                    <a:pt x="5728982" y="29984"/>
                  </a:lnTo>
                  <a:lnTo>
                    <a:pt x="5697372" y="61595"/>
                  </a:lnTo>
                  <a:lnTo>
                    <a:pt x="5676290" y="101053"/>
                  </a:lnTo>
                  <a:lnTo>
                    <a:pt x="5667565" y="144907"/>
                  </a:lnTo>
                  <a:lnTo>
                    <a:pt x="5667375" y="152400"/>
                  </a:lnTo>
                  <a:lnTo>
                    <a:pt x="5667565" y="159880"/>
                  </a:lnTo>
                  <a:lnTo>
                    <a:pt x="5676290" y="203733"/>
                  </a:lnTo>
                  <a:lnTo>
                    <a:pt x="5697372" y="243179"/>
                  </a:lnTo>
                  <a:lnTo>
                    <a:pt x="5728982" y="274802"/>
                  </a:lnTo>
                  <a:lnTo>
                    <a:pt x="5768441" y="295884"/>
                  </a:lnTo>
                  <a:lnTo>
                    <a:pt x="5812294" y="304609"/>
                  </a:lnTo>
                  <a:lnTo>
                    <a:pt x="5819775" y="304800"/>
                  </a:lnTo>
                  <a:lnTo>
                    <a:pt x="5827268" y="304609"/>
                  </a:lnTo>
                  <a:lnTo>
                    <a:pt x="5871108" y="295884"/>
                  </a:lnTo>
                  <a:lnTo>
                    <a:pt x="5910567" y="274802"/>
                  </a:lnTo>
                  <a:lnTo>
                    <a:pt x="5942190" y="243179"/>
                  </a:lnTo>
                  <a:lnTo>
                    <a:pt x="5963272" y="203733"/>
                  </a:lnTo>
                  <a:lnTo>
                    <a:pt x="5971997" y="159880"/>
                  </a:lnTo>
                  <a:lnTo>
                    <a:pt x="5972175" y="152400"/>
                  </a:lnTo>
                  <a:close/>
                </a:path>
                <a:path w="9753600" h="304800">
                  <a:moveTo>
                    <a:pt x="7867650" y="152400"/>
                  </a:moveTo>
                  <a:lnTo>
                    <a:pt x="7861097" y="108153"/>
                  </a:lnTo>
                  <a:lnTo>
                    <a:pt x="7841970" y="67729"/>
                  </a:lnTo>
                  <a:lnTo>
                    <a:pt x="7811935" y="34582"/>
                  </a:lnTo>
                  <a:lnTo>
                    <a:pt x="7773581" y="11595"/>
                  </a:lnTo>
                  <a:lnTo>
                    <a:pt x="7730198" y="723"/>
                  </a:lnTo>
                  <a:lnTo>
                    <a:pt x="7715250" y="0"/>
                  </a:lnTo>
                  <a:lnTo>
                    <a:pt x="7707770" y="177"/>
                  </a:lnTo>
                  <a:lnTo>
                    <a:pt x="7663916" y="8902"/>
                  </a:lnTo>
                  <a:lnTo>
                    <a:pt x="7624458" y="29984"/>
                  </a:lnTo>
                  <a:lnTo>
                    <a:pt x="7592847" y="61595"/>
                  </a:lnTo>
                  <a:lnTo>
                    <a:pt x="7571765" y="101053"/>
                  </a:lnTo>
                  <a:lnTo>
                    <a:pt x="7563040" y="144907"/>
                  </a:lnTo>
                  <a:lnTo>
                    <a:pt x="7562850" y="152400"/>
                  </a:lnTo>
                  <a:lnTo>
                    <a:pt x="7563040" y="159880"/>
                  </a:lnTo>
                  <a:lnTo>
                    <a:pt x="7571765" y="203733"/>
                  </a:lnTo>
                  <a:lnTo>
                    <a:pt x="7592847" y="243179"/>
                  </a:lnTo>
                  <a:lnTo>
                    <a:pt x="7624458" y="274802"/>
                  </a:lnTo>
                  <a:lnTo>
                    <a:pt x="7663916" y="295884"/>
                  </a:lnTo>
                  <a:lnTo>
                    <a:pt x="7707770" y="304609"/>
                  </a:lnTo>
                  <a:lnTo>
                    <a:pt x="7715250" y="304800"/>
                  </a:lnTo>
                  <a:lnTo>
                    <a:pt x="7722743" y="304609"/>
                  </a:lnTo>
                  <a:lnTo>
                    <a:pt x="7766583" y="295884"/>
                  </a:lnTo>
                  <a:lnTo>
                    <a:pt x="7806042" y="274802"/>
                  </a:lnTo>
                  <a:lnTo>
                    <a:pt x="7837665" y="243179"/>
                  </a:lnTo>
                  <a:lnTo>
                    <a:pt x="7858747" y="203733"/>
                  </a:lnTo>
                  <a:lnTo>
                    <a:pt x="7867472" y="159880"/>
                  </a:lnTo>
                  <a:lnTo>
                    <a:pt x="7867650" y="152400"/>
                  </a:lnTo>
                  <a:close/>
                </a:path>
                <a:path w="9753600" h="304800">
                  <a:moveTo>
                    <a:pt x="9753600" y="152400"/>
                  </a:moveTo>
                  <a:lnTo>
                    <a:pt x="9747047" y="108153"/>
                  </a:lnTo>
                  <a:lnTo>
                    <a:pt x="9727921" y="67729"/>
                  </a:lnTo>
                  <a:lnTo>
                    <a:pt x="9697885" y="34582"/>
                  </a:lnTo>
                  <a:lnTo>
                    <a:pt x="9659531" y="11595"/>
                  </a:lnTo>
                  <a:lnTo>
                    <a:pt x="9616148" y="723"/>
                  </a:lnTo>
                  <a:lnTo>
                    <a:pt x="9601200" y="0"/>
                  </a:lnTo>
                  <a:lnTo>
                    <a:pt x="9593720" y="177"/>
                  </a:lnTo>
                  <a:lnTo>
                    <a:pt x="9549867" y="8902"/>
                  </a:lnTo>
                  <a:lnTo>
                    <a:pt x="9510408" y="29984"/>
                  </a:lnTo>
                  <a:lnTo>
                    <a:pt x="9478797" y="61595"/>
                  </a:lnTo>
                  <a:lnTo>
                    <a:pt x="9457715" y="101053"/>
                  </a:lnTo>
                  <a:lnTo>
                    <a:pt x="9448990" y="144907"/>
                  </a:lnTo>
                  <a:lnTo>
                    <a:pt x="9448800" y="152400"/>
                  </a:lnTo>
                  <a:lnTo>
                    <a:pt x="9448990" y="159880"/>
                  </a:lnTo>
                  <a:lnTo>
                    <a:pt x="9457715" y="203733"/>
                  </a:lnTo>
                  <a:lnTo>
                    <a:pt x="9478797" y="243179"/>
                  </a:lnTo>
                  <a:lnTo>
                    <a:pt x="9510408" y="274802"/>
                  </a:lnTo>
                  <a:lnTo>
                    <a:pt x="9549867" y="295884"/>
                  </a:lnTo>
                  <a:lnTo>
                    <a:pt x="9593720" y="304609"/>
                  </a:lnTo>
                  <a:lnTo>
                    <a:pt x="9601200" y="304800"/>
                  </a:lnTo>
                  <a:lnTo>
                    <a:pt x="9608693" y="304609"/>
                  </a:lnTo>
                  <a:lnTo>
                    <a:pt x="9652533" y="295884"/>
                  </a:lnTo>
                  <a:lnTo>
                    <a:pt x="9691992" y="274802"/>
                  </a:lnTo>
                  <a:lnTo>
                    <a:pt x="9723603" y="243179"/>
                  </a:lnTo>
                  <a:lnTo>
                    <a:pt x="9744697" y="203733"/>
                  </a:lnTo>
                  <a:lnTo>
                    <a:pt x="9753422" y="159880"/>
                  </a:lnTo>
                  <a:lnTo>
                    <a:pt x="9753600" y="152400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29031"/>
            <a:ext cx="9398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90" dirty="0">
                <a:latin typeface="BIZ UDPGothic"/>
                <a:cs typeface="BIZ UDPGothic"/>
              </a:rPr>
              <a:t>法規適合</a:t>
            </a:r>
            <a:endParaRPr sz="2000">
              <a:latin typeface="BIZ UDPGothic"/>
              <a:cs typeface="BIZ UDP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99" y="990599"/>
            <a:ext cx="5638798" cy="3733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1681" y="1162418"/>
            <a:ext cx="3322320" cy="323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10" dirty="0">
                <a:solidFill>
                  <a:srgbClr val="374050"/>
                </a:solidFill>
                <a:latin typeface="Meiryo"/>
                <a:cs typeface="Meiryo"/>
              </a:rPr>
              <a:t>⽇</a:t>
            </a:r>
            <a:r>
              <a:rPr sz="1550" spc="-180" dirty="0">
                <a:solidFill>
                  <a:srgbClr val="374050"/>
                </a:solidFill>
                <a:latin typeface="SimSun"/>
                <a:cs typeface="SimSun"/>
              </a:rPr>
              <a:t>本国内法規</a:t>
            </a:r>
            <a:endParaRPr sz="15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1350">
              <a:latin typeface="SimSun"/>
              <a:cs typeface="SimSun"/>
            </a:endParaRPr>
          </a:p>
          <a:p>
            <a:pPr marL="353060">
              <a:lnSpc>
                <a:spcPct val="100000"/>
              </a:lnSpc>
            </a:pP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電波法</a:t>
            </a:r>
            <a:r>
              <a:rPr sz="1200" b="1" spc="-10" dirty="0">
                <a:solidFill>
                  <a:srgbClr val="374050"/>
                </a:solidFill>
                <a:latin typeface="DejaVu Sans"/>
                <a:cs typeface="DejaVu Sans"/>
              </a:rPr>
              <a:t>/TELEC</a:t>
            </a:r>
            <a:endParaRPr sz="1200">
              <a:latin typeface="DejaVu Sans"/>
              <a:cs typeface="DejaVu Sans"/>
            </a:endParaRPr>
          </a:p>
          <a:p>
            <a:pPr marL="353060">
              <a:lnSpc>
                <a:spcPct val="100000"/>
              </a:lnSpc>
              <a:spcBef>
                <a:spcPts val="229"/>
              </a:spcBef>
            </a:pP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Wi-</a:t>
            </a:r>
            <a:r>
              <a:rPr sz="1050" spc="-45" dirty="0">
                <a:solidFill>
                  <a:srgbClr val="4A5462"/>
                </a:solidFill>
                <a:latin typeface="DejaVu Sans"/>
                <a:cs typeface="DejaVu Sans"/>
              </a:rPr>
              <a:t>Fi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、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Bluetooth</a:t>
            </a:r>
            <a:r>
              <a:rPr sz="1150" spc="-130" dirty="0">
                <a:solidFill>
                  <a:srgbClr val="4A5462"/>
                </a:solidFill>
                <a:latin typeface="PMingLiU"/>
                <a:cs typeface="PMingLiU"/>
              </a:rPr>
              <a:t>モジュール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の技術基準適合認証</a:t>
            </a:r>
            <a:endParaRPr sz="1150">
              <a:latin typeface="SimSun"/>
              <a:cs typeface="SimSun"/>
            </a:endParaRPr>
          </a:p>
          <a:p>
            <a:pPr marL="429259">
              <a:lnSpc>
                <a:spcPct val="100000"/>
              </a:lnSpc>
              <a:spcBef>
                <a:spcPts val="495"/>
              </a:spcBef>
              <a:tabLst>
                <a:tab pos="1188085" algn="l"/>
              </a:tabLst>
            </a:pPr>
            <a:r>
              <a:rPr sz="900" spc="-10" dirty="0">
                <a:solidFill>
                  <a:srgbClr val="1D40AF"/>
                </a:solidFill>
                <a:latin typeface="DejaVu Sans"/>
                <a:cs typeface="DejaVu Sans"/>
              </a:rPr>
              <a:t>2.4GHz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帯</a:t>
            </a:r>
            <a:r>
              <a:rPr sz="1000" dirty="0">
                <a:solidFill>
                  <a:srgbClr val="1D40AF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無線モ</a:t>
            </a:r>
            <a:r>
              <a:rPr sz="1000" spc="-165" dirty="0">
                <a:solidFill>
                  <a:srgbClr val="1D40AF"/>
                </a:solidFill>
                <a:latin typeface="SimSun"/>
                <a:cs typeface="SimSun"/>
              </a:rPr>
              <a:t>ジ</a:t>
            </a: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ュール認証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済</a:t>
            </a:r>
            <a:endParaRPr sz="10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9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900">
              <a:latin typeface="SimSun"/>
              <a:cs typeface="SimSun"/>
            </a:endParaRPr>
          </a:p>
          <a:p>
            <a:pPr marL="353060">
              <a:lnSpc>
                <a:spcPct val="100000"/>
              </a:lnSpc>
            </a:pP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電気</a:t>
            </a:r>
            <a:r>
              <a:rPr sz="1350" spc="-170" dirty="0">
                <a:solidFill>
                  <a:srgbClr val="374050"/>
                </a:solidFill>
                <a:latin typeface="Meiryo"/>
                <a:cs typeface="Meiryo"/>
              </a:rPr>
              <a:t>⽤</a:t>
            </a: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品安全法</a:t>
            </a:r>
            <a:r>
              <a:rPr sz="1350" spc="-20" dirty="0">
                <a:solidFill>
                  <a:srgbClr val="374050"/>
                </a:solidFill>
                <a:latin typeface="SimSun"/>
                <a:cs typeface="SimSun"/>
              </a:rPr>
              <a:t>（</a:t>
            </a:r>
            <a:r>
              <a:rPr sz="1200" b="1" spc="-20" dirty="0">
                <a:solidFill>
                  <a:srgbClr val="374050"/>
                </a:solidFill>
                <a:latin typeface="DejaVu Sans"/>
                <a:cs typeface="DejaVu Sans"/>
              </a:rPr>
              <a:t>PSE</a:t>
            </a:r>
            <a:r>
              <a:rPr sz="1350" spc="-20" dirty="0">
                <a:solidFill>
                  <a:srgbClr val="374050"/>
                </a:solidFill>
                <a:latin typeface="SimSun"/>
                <a:cs typeface="SimSun"/>
              </a:rPr>
              <a:t>）</a:t>
            </a:r>
            <a:endParaRPr sz="1350">
              <a:latin typeface="SimSun"/>
              <a:cs typeface="SimSun"/>
            </a:endParaRPr>
          </a:p>
          <a:p>
            <a:pPr marL="353060">
              <a:lnSpc>
                <a:spcPct val="100000"/>
              </a:lnSpc>
              <a:spcBef>
                <a:spcPts val="229"/>
              </a:spcBef>
            </a:pP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バッテリー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充電回路の安全基準適合</a:t>
            </a:r>
            <a:endParaRPr sz="1150">
              <a:latin typeface="SimSun"/>
              <a:cs typeface="SimSun"/>
            </a:endParaRPr>
          </a:p>
          <a:p>
            <a:pPr marL="429259">
              <a:lnSpc>
                <a:spcPct val="100000"/>
              </a:lnSpc>
              <a:spcBef>
                <a:spcPts val="495"/>
              </a:spcBef>
              <a:tabLst>
                <a:tab pos="1572260" algn="l"/>
              </a:tabLst>
            </a:pPr>
            <a:r>
              <a:rPr sz="1000" spc="-100" dirty="0">
                <a:solidFill>
                  <a:srgbClr val="991B1B"/>
                </a:solidFill>
                <a:latin typeface="SimSun"/>
                <a:cs typeface="SimSun"/>
              </a:rPr>
              <a:t>特定電気</a:t>
            </a:r>
            <a:r>
              <a:rPr sz="1000" spc="-100" dirty="0">
                <a:solidFill>
                  <a:srgbClr val="991B1B"/>
                </a:solidFill>
                <a:latin typeface="Meiryo"/>
                <a:cs typeface="Meiryo"/>
              </a:rPr>
              <a:t>⽤</a:t>
            </a:r>
            <a:r>
              <a:rPr sz="1000" spc="-100" dirty="0">
                <a:solidFill>
                  <a:srgbClr val="991B1B"/>
                </a:solidFill>
                <a:latin typeface="SimSun"/>
                <a:cs typeface="SimSun"/>
              </a:rPr>
              <a:t>品以</a:t>
            </a:r>
            <a:r>
              <a:rPr sz="1000" spc="-50" dirty="0">
                <a:solidFill>
                  <a:srgbClr val="991B1B"/>
                </a:solidFill>
                <a:latin typeface="SimSun"/>
                <a:cs typeface="SimSun"/>
              </a:rPr>
              <a:t>外</a:t>
            </a:r>
            <a:r>
              <a:rPr sz="1000" dirty="0">
                <a:solidFill>
                  <a:srgbClr val="991B1B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991B1B"/>
                </a:solidFill>
                <a:latin typeface="SimSun"/>
                <a:cs typeface="SimSun"/>
              </a:rPr>
              <a:t>充電器認</a:t>
            </a:r>
            <a:r>
              <a:rPr sz="1000" spc="-50" dirty="0">
                <a:solidFill>
                  <a:srgbClr val="991B1B"/>
                </a:solidFill>
                <a:latin typeface="SimSun"/>
                <a:cs typeface="SimSun"/>
              </a:rPr>
              <a:t>証</a:t>
            </a:r>
            <a:endParaRPr sz="10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9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900">
              <a:latin typeface="SimSun"/>
              <a:cs typeface="SimSun"/>
            </a:endParaRPr>
          </a:p>
          <a:p>
            <a:pPr marL="353060">
              <a:lnSpc>
                <a:spcPct val="100000"/>
              </a:lnSpc>
            </a:pPr>
            <a:r>
              <a:rPr sz="1200" b="1" dirty="0">
                <a:solidFill>
                  <a:srgbClr val="374050"/>
                </a:solidFill>
                <a:latin typeface="DejaVu Sans"/>
                <a:cs typeface="DejaVu Sans"/>
              </a:rPr>
              <a:t>JIS</a:t>
            </a:r>
            <a:r>
              <a:rPr sz="1200" b="1" spc="-20" dirty="0">
                <a:solidFill>
                  <a:srgbClr val="374050"/>
                </a:solidFill>
                <a:latin typeface="DejaVu Sans"/>
                <a:cs typeface="DejaVu Sans"/>
              </a:rPr>
              <a:t> </a:t>
            </a:r>
            <a:r>
              <a:rPr sz="1200" b="1" spc="-10" dirty="0">
                <a:solidFill>
                  <a:srgbClr val="374050"/>
                </a:solidFill>
                <a:latin typeface="DejaVu Sans"/>
                <a:cs typeface="DejaVu Sans"/>
              </a:rPr>
              <a:t>T7333</a:t>
            </a:r>
            <a:endParaRPr sz="1200">
              <a:latin typeface="DejaVu Sans"/>
              <a:cs typeface="DejaVu Sans"/>
            </a:endParaRPr>
          </a:p>
          <a:p>
            <a:pPr marL="353060">
              <a:lnSpc>
                <a:spcPct val="100000"/>
              </a:lnSpc>
              <a:spcBef>
                <a:spcPts val="260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眼鏡</a:t>
            </a: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フレーム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の安全基準</a:t>
            </a:r>
            <a:endParaRPr sz="1150">
              <a:latin typeface="SimSun"/>
              <a:cs typeface="SimSun"/>
            </a:endParaRPr>
          </a:p>
          <a:p>
            <a:pPr marL="429259">
              <a:lnSpc>
                <a:spcPct val="100000"/>
              </a:lnSpc>
              <a:spcBef>
                <a:spcPts val="495"/>
              </a:spcBef>
              <a:tabLst>
                <a:tab pos="1115060" algn="l"/>
                <a:tab pos="1686560" algn="l"/>
              </a:tabLst>
            </a:pPr>
            <a:r>
              <a:rPr sz="1000" spc="-100" dirty="0">
                <a:solidFill>
                  <a:srgbClr val="055E45"/>
                </a:solidFill>
                <a:latin typeface="SimSun"/>
                <a:cs typeface="SimSun"/>
              </a:rPr>
              <a:t>材料基</a:t>
            </a:r>
            <a:r>
              <a:rPr sz="1000" spc="-50" dirty="0">
                <a:solidFill>
                  <a:srgbClr val="055E45"/>
                </a:solidFill>
                <a:latin typeface="SimSun"/>
                <a:cs typeface="SimSun"/>
              </a:rPr>
              <a:t>準</a:t>
            </a:r>
            <a:r>
              <a:rPr sz="1000" dirty="0">
                <a:solidFill>
                  <a:srgbClr val="055E45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055E45"/>
                </a:solidFill>
                <a:latin typeface="SimSun"/>
                <a:cs typeface="SimSun"/>
              </a:rPr>
              <a:t>耐久</a:t>
            </a:r>
            <a:r>
              <a:rPr sz="1000" spc="-50" dirty="0">
                <a:solidFill>
                  <a:srgbClr val="055E45"/>
                </a:solidFill>
                <a:latin typeface="SimSun"/>
                <a:cs typeface="SimSun"/>
              </a:rPr>
              <a:t>性</a:t>
            </a:r>
            <a:r>
              <a:rPr sz="1000" dirty="0">
                <a:solidFill>
                  <a:srgbClr val="055E45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055E45"/>
                </a:solidFill>
                <a:latin typeface="Meiryo"/>
                <a:cs typeface="Meiryo"/>
              </a:rPr>
              <a:t>⽣</a:t>
            </a:r>
            <a:r>
              <a:rPr sz="1000" spc="-100" dirty="0">
                <a:solidFill>
                  <a:srgbClr val="055E45"/>
                </a:solidFill>
                <a:latin typeface="SimSun"/>
                <a:cs typeface="SimSun"/>
              </a:rPr>
              <a:t>体適合</a:t>
            </a:r>
            <a:r>
              <a:rPr sz="1000" spc="-50" dirty="0">
                <a:solidFill>
                  <a:srgbClr val="055E45"/>
                </a:solidFill>
                <a:latin typeface="SimSun"/>
                <a:cs typeface="SimSun"/>
              </a:rPr>
              <a:t>性</a:t>
            </a:r>
            <a:endParaRPr sz="1000">
              <a:latin typeface="SimSun"/>
              <a:cs typeface="SimSu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398" y="990599"/>
            <a:ext cx="5638798" cy="37337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73850" y="1162418"/>
            <a:ext cx="3080385" cy="323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海外法規</a:t>
            </a:r>
            <a:r>
              <a:rPr sz="1550" spc="840" dirty="0">
                <a:solidFill>
                  <a:srgbClr val="374050"/>
                </a:solidFill>
                <a:latin typeface="Lucida Sans Unicode"/>
                <a:cs typeface="Lucida Sans Unicode"/>
              </a:rPr>
              <a:t>‧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個</a:t>
            </a:r>
            <a:r>
              <a:rPr sz="1550" spc="-210" dirty="0">
                <a:solidFill>
                  <a:srgbClr val="374050"/>
                </a:solidFill>
                <a:latin typeface="Meiryo"/>
                <a:cs typeface="Meiryo"/>
              </a:rPr>
              <a:t>⼈</a:t>
            </a:r>
            <a:r>
              <a:rPr sz="1550" spc="-175" dirty="0">
                <a:solidFill>
                  <a:srgbClr val="374050"/>
                </a:solidFill>
                <a:latin typeface="SimSun"/>
                <a:cs typeface="SimSun"/>
              </a:rPr>
              <a:t>情報保護</a:t>
            </a:r>
            <a:endParaRPr sz="15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350">
              <a:latin typeface="SimSun"/>
              <a:cs typeface="SimSun"/>
            </a:endParaRPr>
          </a:p>
          <a:p>
            <a:pPr marL="374015">
              <a:lnSpc>
                <a:spcPct val="100000"/>
              </a:lnSpc>
            </a:pPr>
            <a:r>
              <a:rPr sz="1200" b="1" dirty="0">
                <a:solidFill>
                  <a:srgbClr val="374050"/>
                </a:solidFill>
                <a:latin typeface="DejaVu Sans"/>
                <a:cs typeface="DejaVu Sans"/>
              </a:rPr>
              <a:t>CE </a:t>
            </a:r>
            <a:r>
              <a:rPr sz="1200" b="1" spc="-10" dirty="0">
                <a:solidFill>
                  <a:srgbClr val="374050"/>
                </a:solidFill>
                <a:latin typeface="DejaVu Sans"/>
                <a:cs typeface="DejaVu Sans"/>
              </a:rPr>
              <a:t>(RED/EMC)</a:t>
            </a:r>
            <a:endParaRPr sz="1200">
              <a:latin typeface="DejaVu Sans"/>
              <a:cs typeface="DejaVu Sans"/>
            </a:endParaRPr>
          </a:p>
          <a:p>
            <a:pPr marL="374015">
              <a:lnSpc>
                <a:spcPct val="100000"/>
              </a:lnSpc>
              <a:spcBef>
                <a:spcPts val="260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欧州向け製品の電波機器指令</a:t>
            </a:r>
            <a:r>
              <a:rPr sz="1150" spc="-35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050" spc="-35" dirty="0">
                <a:solidFill>
                  <a:srgbClr val="4A5462"/>
                </a:solidFill>
                <a:latin typeface="DejaVu Sans"/>
                <a:cs typeface="DejaVu Sans"/>
              </a:rPr>
              <a:t>EMC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指令適合</a:t>
            </a:r>
            <a:endParaRPr sz="1150">
              <a:latin typeface="SimSun"/>
              <a:cs typeface="SimSun"/>
            </a:endParaRPr>
          </a:p>
          <a:p>
            <a:pPr marL="450215">
              <a:lnSpc>
                <a:spcPct val="100000"/>
              </a:lnSpc>
              <a:spcBef>
                <a:spcPts val="495"/>
              </a:spcBef>
              <a:tabLst>
                <a:tab pos="1406525" algn="l"/>
              </a:tabLst>
            </a:pPr>
            <a:r>
              <a:rPr sz="900" dirty="0">
                <a:solidFill>
                  <a:srgbClr val="91400D"/>
                </a:solidFill>
                <a:latin typeface="DejaVu Sans"/>
                <a:cs typeface="DejaVu Sans"/>
              </a:rPr>
              <a:t>EU</a:t>
            </a:r>
            <a:r>
              <a:rPr sz="1000" spc="-100" dirty="0">
                <a:solidFill>
                  <a:srgbClr val="91400D"/>
                </a:solidFill>
                <a:latin typeface="SimSun"/>
                <a:cs typeface="SimSun"/>
              </a:rPr>
              <a:t>市場展開</a:t>
            </a:r>
            <a:r>
              <a:rPr sz="1000" spc="-50" dirty="0">
                <a:solidFill>
                  <a:srgbClr val="91400D"/>
                </a:solidFill>
                <a:latin typeface="SimSun"/>
                <a:cs typeface="SimSun"/>
              </a:rPr>
              <a:t>時</a:t>
            </a:r>
            <a:r>
              <a:rPr sz="1000" dirty="0">
                <a:solidFill>
                  <a:srgbClr val="91400D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91400D"/>
                </a:solidFill>
                <a:latin typeface="SimSun"/>
                <a:cs typeface="SimSun"/>
              </a:rPr>
              <a:t>適合宣</a:t>
            </a:r>
            <a:r>
              <a:rPr sz="1000" spc="-100" dirty="0">
                <a:solidFill>
                  <a:srgbClr val="91400D"/>
                </a:solidFill>
                <a:latin typeface="Meiryo"/>
                <a:cs typeface="Meiryo"/>
              </a:rPr>
              <a:t>⾔</a:t>
            </a:r>
            <a:r>
              <a:rPr sz="1000" spc="-50" dirty="0">
                <a:solidFill>
                  <a:srgbClr val="91400D"/>
                </a:solidFill>
                <a:latin typeface="SimSun"/>
                <a:cs typeface="SimSun"/>
              </a:rPr>
              <a:t>書</a:t>
            </a:r>
            <a:endParaRPr sz="10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9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900">
              <a:latin typeface="SimSun"/>
              <a:cs typeface="SimSun"/>
            </a:endParaRPr>
          </a:p>
          <a:p>
            <a:pPr marL="374015">
              <a:lnSpc>
                <a:spcPct val="100000"/>
              </a:lnSpc>
            </a:pPr>
            <a:r>
              <a:rPr sz="1200" b="1" spc="-25" dirty="0">
                <a:solidFill>
                  <a:srgbClr val="374050"/>
                </a:solidFill>
                <a:latin typeface="DejaVu Sans"/>
                <a:cs typeface="DejaVu Sans"/>
              </a:rPr>
              <a:t>FCC</a:t>
            </a:r>
            <a:endParaRPr sz="1200">
              <a:latin typeface="DejaVu Sans"/>
              <a:cs typeface="DejaVu Sans"/>
            </a:endParaRPr>
          </a:p>
          <a:p>
            <a:pPr marR="963930" algn="r">
              <a:lnSpc>
                <a:spcPct val="100000"/>
              </a:lnSpc>
              <a:spcBef>
                <a:spcPts val="260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⽶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国連邦通信委員会規制適合</a:t>
            </a:r>
            <a:endParaRPr sz="1150">
              <a:latin typeface="SimSun"/>
              <a:cs typeface="SimSun"/>
            </a:endParaRPr>
          </a:p>
          <a:p>
            <a:pPr marR="906780" algn="r">
              <a:lnSpc>
                <a:spcPct val="100000"/>
              </a:lnSpc>
              <a:spcBef>
                <a:spcPts val="495"/>
              </a:spcBef>
              <a:tabLst>
                <a:tab pos="1028700" algn="l"/>
              </a:tabLst>
            </a:pPr>
            <a:r>
              <a:rPr sz="1000" spc="-100" dirty="0">
                <a:solidFill>
                  <a:srgbClr val="5B20B5"/>
                </a:solidFill>
                <a:latin typeface="Meiryo"/>
                <a:cs typeface="Meiryo"/>
              </a:rPr>
              <a:t>⽶</a:t>
            </a:r>
            <a:r>
              <a:rPr sz="1000" spc="-100" dirty="0">
                <a:solidFill>
                  <a:srgbClr val="5B20B5"/>
                </a:solidFill>
                <a:latin typeface="SimSun"/>
                <a:cs typeface="SimSun"/>
              </a:rPr>
              <a:t>国市場展開</a:t>
            </a:r>
            <a:r>
              <a:rPr sz="1000" spc="-50" dirty="0">
                <a:solidFill>
                  <a:srgbClr val="5B20B5"/>
                </a:solidFill>
                <a:latin typeface="SimSun"/>
                <a:cs typeface="SimSun"/>
              </a:rPr>
              <a:t>時</a:t>
            </a:r>
            <a:r>
              <a:rPr sz="1000" dirty="0">
                <a:solidFill>
                  <a:srgbClr val="5B20B5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5B20B5"/>
                </a:solidFill>
                <a:latin typeface="SimSun"/>
                <a:cs typeface="SimSun"/>
              </a:rPr>
              <a:t>無線機器認</a:t>
            </a:r>
            <a:r>
              <a:rPr sz="1000" spc="-50" dirty="0">
                <a:solidFill>
                  <a:srgbClr val="5B20B5"/>
                </a:solidFill>
                <a:latin typeface="SimSun"/>
                <a:cs typeface="SimSun"/>
              </a:rPr>
              <a:t>証</a:t>
            </a:r>
            <a:endParaRPr sz="100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90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900">
              <a:latin typeface="SimSun"/>
              <a:cs typeface="SimSun"/>
            </a:endParaRPr>
          </a:p>
          <a:p>
            <a:pPr marL="374015">
              <a:lnSpc>
                <a:spcPct val="100000"/>
              </a:lnSpc>
            </a:pPr>
            <a:r>
              <a:rPr sz="1200" b="1" spc="-10" dirty="0">
                <a:solidFill>
                  <a:srgbClr val="374050"/>
                </a:solidFill>
                <a:latin typeface="DejaVu Sans"/>
                <a:cs typeface="DejaVu Sans"/>
              </a:rPr>
              <a:t>GDPR/</a:t>
            </a: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個</a:t>
            </a:r>
            <a:r>
              <a:rPr sz="1350" spc="-170" dirty="0">
                <a:solidFill>
                  <a:srgbClr val="374050"/>
                </a:solidFill>
                <a:latin typeface="Meiryo"/>
                <a:cs typeface="Meiryo"/>
              </a:rPr>
              <a:t>⼈</a:t>
            </a:r>
            <a:r>
              <a:rPr sz="1350" spc="-150" dirty="0">
                <a:solidFill>
                  <a:srgbClr val="374050"/>
                </a:solidFill>
                <a:latin typeface="SimSun"/>
                <a:cs typeface="SimSun"/>
              </a:rPr>
              <a:t>情報保護法</a:t>
            </a:r>
            <a:endParaRPr sz="1350">
              <a:latin typeface="SimSun"/>
              <a:cs typeface="SimSun"/>
            </a:endParaRPr>
          </a:p>
          <a:p>
            <a:pPr marL="374015">
              <a:lnSpc>
                <a:spcPct val="100000"/>
              </a:lnSpc>
              <a:spcBef>
                <a:spcPts val="229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顔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データ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処理に関す</a:t>
            </a:r>
            <a:r>
              <a:rPr sz="1150" spc="-120" dirty="0">
                <a:solidFill>
                  <a:srgbClr val="4A5462"/>
                </a:solidFill>
                <a:latin typeface="PMingLiU"/>
                <a:cs typeface="PMingLiU"/>
              </a:rPr>
              <a:t>るプライバシー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保護</a:t>
            </a:r>
            <a:endParaRPr sz="1150">
              <a:latin typeface="SimSun"/>
              <a:cs typeface="SimSun"/>
            </a:endParaRPr>
          </a:p>
          <a:p>
            <a:pPr marL="450215">
              <a:lnSpc>
                <a:spcPct val="100000"/>
              </a:lnSpc>
              <a:spcBef>
                <a:spcPts val="495"/>
              </a:spcBef>
              <a:tabLst>
                <a:tab pos="1365250" algn="l"/>
                <a:tab pos="2051050" algn="l"/>
              </a:tabLst>
            </a:pP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データ最</a:t>
            </a:r>
            <a:r>
              <a:rPr sz="1000" spc="-100" dirty="0">
                <a:solidFill>
                  <a:srgbClr val="1D40AF"/>
                </a:solidFill>
                <a:latin typeface="Meiryo"/>
                <a:cs typeface="Meiryo"/>
              </a:rPr>
              <a:t>⼩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化</a:t>
            </a:r>
            <a:r>
              <a:rPr sz="1000" dirty="0">
                <a:solidFill>
                  <a:srgbClr val="1D40AF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同意取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得</a:t>
            </a:r>
            <a:r>
              <a:rPr sz="1000" dirty="0">
                <a:solidFill>
                  <a:srgbClr val="1D40AF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特徴量のみ保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存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5084889"/>
            <a:ext cx="25552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37676" y="5102225"/>
            <a:ext cx="41020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21/25</a:t>
            </a:r>
            <a:endParaRPr sz="10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124450"/>
            <a:chOff x="0" y="0"/>
            <a:chExt cx="12192000" cy="5124450"/>
          </a:xfrm>
        </p:grpSpPr>
        <p:sp>
          <p:nvSpPr>
            <p:cNvPr id="3" name="object 3"/>
            <p:cNvSpPr/>
            <p:nvPr/>
          </p:nvSpPr>
          <p:spPr>
            <a:xfrm>
              <a:off x="0" y="685799"/>
              <a:ext cx="12192000" cy="4438650"/>
            </a:xfrm>
            <a:custGeom>
              <a:avLst/>
              <a:gdLst/>
              <a:ahLst/>
              <a:cxnLst/>
              <a:rect l="l" t="t" r="r" b="b"/>
              <a:pathLst>
                <a:path w="12192000" h="4438650">
                  <a:moveTo>
                    <a:pt x="0" y="4438649"/>
                  </a:moveTo>
                  <a:lnTo>
                    <a:pt x="12191999" y="443864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443864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800"/>
            </a:xfrm>
            <a:custGeom>
              <a:avLst/>
              <a:gdLst/>
              <a:ahLst/>
              <a:cxnLst/>
              <a:rect l="l" t="t" r="r" b="b"/>
              <a:pathLst>
                <a:path w="12192000" h="685800">
                  <a:moveTo>
                    <a:pt x="12191999" y="685799"/>
                  </a:moveTo>
                  <a:lnTo>
                    <a:pt x="0" y="6857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685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4952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29031"/>
            <a:ext cx="20828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35" dirty="0">
                <a:latin typeface="BIZ UDPGothic"/>
                <a:cs typeface="BIZ UDPGothic"/>
              </a:rPr>
              <a:t>知財侵害リスク調査</a:t>
            </a:r>
            <a:endParaRPr sz="2000">
              <a:latin typeface="BIZ UDPGothic"/>
              <a:cs typeface="BIZ UDP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799" y="990599"/>
            <a:ext cx="5638800" cy="3829050"/>
            <a:chOff x="304799" y="990599"/>
            <a:chExt cx="5638800" cy="3829050"/>
          </a:xfrm>
        </p:grpSpPr>
        <p:sp>
          <p:nvSpPr>
            <p:cNvPr id="8" name="object 8"/>
            <p:cNvSpPr/>
            <p:nvPr/>
          </p:nvSpPr>
          <p:spPr>
            <a:xfrm>
              <a:off x="304799" y="990599"/>
              <a:ext cx="5638800" cy="3829050"/>
            </a:xfrm>
            <a:custGeom>
              <a:avLst/>
              <a:gdLst/>
              <a:ahLst/>
              <a:cxnLst/>
              <a:rect l="l" t="t" r="r" b="b"/>
              <a:pathLst>
                <a:path w="5638800" h="3829050">
                  <a:moveTo>
                    <a:pt x="5567602" y="3829049"/>
                  </a:moveTo>
                  <a:lnTo>
                    <a:pt x="71196" y="3829049"/>
                  </a:lnTo>
                  <a:lnTo>
                    <a:pt x="66241" y="3828561"/>
                  </a:lnTo>
                  <a:lnTo>
                    <a:pt x="29705" y="3813427"/>
                  </a:lnTo>
                  <a:lnTo>
                    <a:pt x="3885" y="3777387"/>
                  </a:lnTo>
                  <a:lnTo>
                    <a:pt x="0" y="3757852"/>
                  </a:lnTo>
                  <a:lnTo>
                    <a:pt x="0" y="375284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2" y="3885"/>
                  </a:lnTo>
                  <a:lnTo>
                    <a:pt x="71196" y="0"/>
                  </a:lnTo>
                  <a:lnTo>
                    <a:pt x="5567602" y="0"/>
                  </a:lnTo>
                  <a:lnTo>
                    <a:pt x="5609093" y="15621"/>
                  </a:lnTo>
                  <a:lnTo>
                    <a:pt x="5634913" y="51661"/>
                  </a:lnTo>
                  <a:lnTo>
                    <a:pt x="5638798" y="71196"/>
                  </a:lnTo>
                  <a:lnTo>
                    <a:pt x="5638798" y="3757852"/>
                  </a:lnTo>
                  <a:lnTo>
                    <a:pt x="5623177" y="3799343"/>
                  </a:lnTo>
                  <a:lnTo>
                    <a:pt x="5587137" y="3825163"/>
                  </a:lnTo>
                  <a:lnTo>
                    <a:pt x="5572557" y="3828561"/>
                  </a:lnTo>
                  <a:lnTo>
                    <a:pt x="5567602" y="3829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5299" y="1600199"/>
              <a:ext cx="5257800" cy="1104900"/>
            </a:xfrm>
            <a:custGeom>
              <a:avLst/>
              <a:gdLst/>
              <a:ahLst/>
              <a:cxnLst/>
              <a:rect l="l" t="t" r="r" b="b"/>
              <a:pathLst>
                <a:path w="5257800" h="1104900">
                  <a:moveTo>
                    <a:pt x="5186602" y="1104899"/>
                  </a:moveTo>
                  <a:lnTo>
                    <a:pt x="71196" y="1104899"/>
                  </a:lnTo>
                  <a:lnTo>
                    <a:pt x="66241" y="1104411"/>
                  </a:lnTo>
                  <a:lnTo>
                    <a:pt x="29705" y="1089277"/>
                  </a:lnTo>
                  <a:lnTo>
                    <a:pt x="3885" y="1053237"/>
                  </a:lnTo>
                  <a:lnTo>
                    <a:pt x="0" y="1033703"/>
                  </a:lnTo>
                  <a:lnTo>
                    <a:pt x="0" y="10286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186602" y="0"/>
                  </a:lnTo>
                  <a:lnTo>
                    <a:pt x="5228093" y="15621"/>
                  </a:lnTo>
                  <a:lnTo>
                    <a:pt x="5253913" y="51661"/>
                  </a:lnTo>
                  <a:lnTo>
                    <a:pt x="5257799" y="71196"/>
                  </a:lnTo>
                  <a:lnTo>
                    <a:pt x="5257799" y="1033703"/>
                  </a:lnTo>
                  <a:lnTo>
                    <a:pt x="5242177" y="1075194"/>
                  </a:lnTo>
                  <a:lnTo>
                    <a:pt x="5206137" y="1101014"/>
                  </a:lnTo>
                  <a:lnTo>
                    <a:pt x="5191557" y="1104411"/>
                  </a:lnTo>
                  <a:lnTo>
                    <a:pt x="5186602" y="110489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299" y="1228724"/>
              <a:ext cx="172488" cy="17252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30249" y="1162418"/>
            <a:ext cx="139700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04" dirty="0">
                <a:solidFill>
                  <a:srgbClr val="374050"/>
                </a:solidFill>
                <a:latin typeface="SimSun"/>
                <a:cs typeface="SimSun"/>
              </a:rPr>
              <a:t>特許調査結果概要</a:t>
            </a:r>
            <a:endParaRPr sz="1550">
              <a:latin typeface="SimSun"/>
              <a:cs typeface="SimSu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7699" y="1866899"/>
            <a:ext cx="304800" cy="304800"/>
            <a:chOff x="647699" y="1866899"/>
            <a:chExt cx="304800" cy="304800"/>
          </a:xfrm>
        </p:grpSpPr>
        <p:sp>
          <p:nvSpPr>
            <p:cNvPr id="13" name="object 13"/>
            <p:cNvSpPr/>
            <p:nvPr/>
          </p:nvSpPr>
          <p:spPr>
            <a:xfrm>
              <a:off x="647699" y="18668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9"/>
                  </a:lnTo>
                  <a:lnTo>
                    <a:pt x="67730" y="279115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4" y="101065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6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7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5" y="203733"/>
                  </a:lnTo>
                  <a:lnTo>
                    <a:pt x="274804" y="243192"/>
                  </a:lnTo>
                  <a:lnTo>
                    <a:pt x="243192" y="274804"/>
                  </a:lnTo>
                  <a:lnTo>
                    <a:pt x="203733" y="295895"/>
                  </a:lnTo>
                  <a:lnTo>
                    <a:pt x="159887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949" y="1943099"/>
              <a:ext cx="114299" cy="1523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09599" y="1727174"/>
            <a:ext cx="4652010" cy="821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56565">
              <a:lnSpc>
                <a:spcPct val="100000"/>
              </a:lnSpc>
              <a:spcBef>
                <a:spcPts val="125"/>
              </a:spcBef>
            </a:pPr>
            <a:r>
              <a:rPr sz="1350" spc="-155" dirty="0">
                <a:solidFill>
                  <a:srgbClr val="374050"/>
                </a:solidFill>
                <a:latin typeface="SimSun"/>
                <a:cs typeface="SimSun"/>
              </a:rPr>
              <a:t>調査対象特許数</a:t>
            </a:r>
            <a:endParaRPr sz="1350">
              <a:latin typeface="SimSun"/>
              <a:cs typeface="SimSun"/>
            </a:endParaRPr>
          </a:p>
          <a:p>
            <a:pPr marL="456565">
              <a:lnSpc>
                <a:spcPct val="100000"/>
              </a:lnSpc>
              <a:spcBef>
                <a:spcPts val="30"/>
              </a:spcBef>
            </a:pPr>
            <a:r>
              <a:rPr sz="2700" b="1" baseline="-7716" dirty="0">
                <a:solidFill>
                  <a:srgbClr val="2562EB"/>
                </a:solidFill>
                <a:latin typeface="DejaVu Sans"/>
                <a:cs typeface="DejaVu Sans"/>
              </a:rPr>
              <a:t>130</a:t>
            </a:r>
            <a:r>
              <a:rPr sz="2700" b="1" spc="-37" baseline="-7716" dirty="0">
                <a:solidFill>
                  <a:srgbClr val="2562EB"/>
                </a:solidFill>
                <a:latin typeface="DejaVu Sans"/>
                <a:cs typeface="DejaVu Sans"/>
              </a:rPr>
              <a:t> 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件</a:t>
            </a:r>
            <a:r>
              <a:rPr sz="1150" spc="-10" dirty="0">
                <a:solidFill>
                  <a:srgbClr val="4A5462"/>
                </a:solidFill>
                <a:latin typeface="SimSun"/>
                <a:cs typeface="SimSun"/>
              </a:rPr>
              <a:t>（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JP/US/EU</a:t>
            </a:r>
            <a:r>
              <a:rPr sz="1150" spc="-10" dirty="0">
                <a:solidFill>
                  <a:srgbClr val="4A5462"/>
                </a:solidFill>
                <a:latin typeface="SimSun"/>
                <a:cs typeface="SimSun"/>
              </a:rPr>
              <a:t>）</a:t>
            </a:r>
            <a:endParaRPr sz="1150">
              <a:latin typeface="SimSun"/>
              <a:cs typeface="SimSun"/>
            </a:endParaRPr>
          </a:p>
          <a:p>
            <a:pPr marL="38100">
              <a:lnSpc>
                <a:spcPct val="100000"/>
              </a:lnSpc>
              <a:spcBef>
                <a:spcPts val="1040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主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要キーワード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: "emotion glasses", "multispectral emotion 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detection"</a:t>
            </a:r>
            <a:endParaRPr sz="1050">
              <a:latin typeface="DejaVu Sans"/>
              <a:cs typeface="DejaVu San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95299" y="2894380"/>
          <a:ext cx="5257165" cy="1588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815">
                <a:tc>
                  <a:txBody>
                    <a:bodyPr/>
                    <a:lstStyle/>
                    <a:p>
                      <a:pPr marL="268605">
                        <a:lnSpc>
                          <a:spcPts val="1520"/>
                        </a:lnSpc>
                      </a:pPr>
                      <a:r>
                        <a:rPr sz="1550" spc="-185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既存特許分析</a:t>
                      </a:r>
                      <a:endParaRPr sz="1550">
                        <a:latin typeface="SimSun"/>
                        <a:cs typeface="SimSu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sz="1350" spc="-15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表情のみ解析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499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65%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0" marB="0"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350" spc="-17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⾳</a:t>
                      </a:r>
                      <a:r>
                        <a:rPr sz="1350" spc="-15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声のみ解析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220" marB="0"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4993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spc="-25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25%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270" marB="0">
                    <a:lnT w="9525">
                      <a:solidFill>
                        <a:srgbClr val="E4E7EB"/>
                      </a:solidFill>
                      <a:prstDash val="solid"/>
                    </a:lnT>
                    <a:lnB w="9525">
                      <a:solidFill>
                        <a:srgbClr val="E4E7EB"/>
                      </a:solidFill>
                      <a:prstDash val="solid"/>
                    </a:lnB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238125">
                        <a:lnSpc>
                          <a:spcPts val="1535"/>
                        </a:lnSpc>
                        <a:spcBef>
                          <a:spcPts val="860"/>
                        </a:spcBef>
                      </a:pPr>
                      <a:r>
                        <a:rPr sz="1350" spc="-170" dirty="0">
                          <a:solidFill>
                            <a:srgbClr val="374050"/>
                          </a:solidFill>
                          <a:latin typeface="Meiryo"/>
                          <a:cs typeface="Meiryo"/>
                        </a:rPr>
                        <a:t>⽣</a:t>
                      </a:r>
                      <a:r>
                        <a:rPr sz="1350" spc="-150" dirty="0">
                          <a:solidFill>
                            <a:srgbClr val="374050"/>
                          </a:solidFill>
                          <a:latin typeface="SimSun"/>
                          <a:cs typeface="SimSun"/>
                        </a:rPr>
                        <a:t>体センサー</a:t>
                      </a:r>
                      <a:endParaRPr sz="1350">
                        <a:latin typeface="SimSun"/>
                        <a:cs typeface="SimSun"/>
                      </a:endParaRPr>
                    </a:p>
                  </a:txBody>
                  <a:tcPr marL="0" marR="0" marT="109220" marB="0">
                    <a:lnT w="9525">
                      <a:solidFill>
                        <a:srgbClr val="E4E7EB"/>
                      </a:solidFill>
                      <a:prstDash val="solid"/>
                    </a:lnT>
                    <a:solidFill>
                      <a:srgbClr val="EFF5FF"/>
                    </a:solidFill>
                  </a:tcPr>
                </a:tc>
                <a:tc>
                  <a:txBody>
                    <a:bodyPr/>
                    <a:lstStyle/>
                    <a:p>
                      <a:pPr marL="749935">
                        <a:lnSpc>
                          <a:spcPts val="1385"/>
                        </a:lnSpc>
                        <a:spcBef>
                          <a:spcPts val="1010"/>
                        </a:spcBef>
                      </a:pPr>
                      <a:r>
                        <a:rPr sz="1200" spc="-25" dirty="0">
                          <a:solidFill>
                            <a:srgbClr val="4A5462"/>
                          </a:solidFill>
                          <a:latin typeface="DejaVu Sans"/>
                          <a:cs typeface="DejaVu Sans"/>
                        </a:rPr>
                        <a:t>10%</a:t>
                      </a:r>
                      <a:endParaRPr sz="1200">
                        <a:latin typeface="DejaVu Sans"/>
                        <a:cs typeface="DejaVu Sans"/>
                      </a:endParaRPr>
                    </a:p>
                  </a:txBody>
                  <a:tcPr marL="0" marR="0" marT="128270" marB="0">
                    <a:lnT w="9525">
                      <a:solidFill>
                        <a:srgbClr val="E4E7EB"/>
                      </a:solidFill>
                      <a:prstDash val="solid"/>
                    </a:lnT>
                    <a:solidFill>
                      <a:srgbClr val="EF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015" y="2905124"/>
            <a:ext cx="181830" cy="1714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4825" y="3390900"/>
            <a:ext cx="152399" cy="15239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609849" y="3409949"/>
            <a:ext cx="609600" cy="114300"/>
            <a:chOff x="2609849" y="3409949"/>
            <a:chExt cx="609600" cy="114300"/>
          </a:xfrm>
        </p:grpSpPr>
        <p:sp>
          <p:nvSpPr>
            <p:cNvPr id="20" name="object 20"/>
            <p:cNvSpPr/>
            <p:nvPr/>
          </p:nvSpPr>
          <p:spPr>
            <a:xfrm>
              <a:off x="2609849" y="3409949"/>
              <a:ext cx="609600" cy="114300"/>
            </a:xfrm>
            <a:custGeom>
              <a:avLst/>
              <a:gdLst/>
              <a:ahLst/>
              <a:cxnLst/>
              <a:rect l="l" t="t" r="r" b="b"/>
              <a:pathLst>
                <a:path w="609600" h="114300">
                  <a:moveTo>
                    <a:pt x="556202" y="114299"/>
                  </a:moveTo>
                  <a:lnTo>
                    <a:pt x="53397" y="114299"/>
                  </a:lnTo>
                  <a:lnTo>
                    <a:pt x="49681" y="113933"/>
                  </a:lnTo>
                  <a:lnTo>
                    <a:pt x="14085" y="94907"/>
                  </a:lnTo>
                  <a:lnTo>
                    <a:pt x="0" y="60902"/>
                  </a:lnTo>
                  <a:lnTo>
                    <a:pt x="0" y="5714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556202" y="0"/>
                  </a:lnTo>
                  <a:lnTo>
                    <a:pt x="595514" y="19392"/>
                  </a:lnTo>
                  <a:lnTo>
                    <a:pt x="609599" y="53397"/>
                  </a:lnTo>
                  <a:lnTo>
                    <a:pt x="609599" y="60902"/>
                  </a:lnTo>
                  <a:lnTo>
                    <a:pt x="590207" y="100213"/>
                  </a:lnTo>
                  <a:lnTo>
                    <a:pt x="559919" y="113933"/>
                  </a:lnTo>
                  <a:lnTo>
                    <a:pt x="556202" y="114299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9849" y="3409949"/>
              <a:ext cx="390525" cy="114300"/>
            </a:xfrm>
            <a:custGeom>
              <a:avLst/>
              <a:gdLst/>
              <a:ahLst/>
              <a:cxnLst/>
              <a:rect l="l" t="t" r="r" b="b"/>
              <a:pathLst>
                <a:path w="390525" h="114300">
                  <a:moveTo>
                    <a:pt x="337127" y="114299"/>
                  </a:moveTo>
                  <a:lnTo>
                    <a:pt x="53397" y="114299"/>
                  </a:lnTo>
                  <a:lnTo>
                    <a:pt x="49680" y="113933"/>
                  </a:lnTo>
                  <a:lnTo>
                    <a:pt x="14085" y="94907"/>
                  </a:lnTo>
                  <a:lnTo>
                    <a:pt x="0" y="60902"/>
                  </a:lnTo>
                  <a:lnTo>
                    <a:pt x="0" y="5714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337127" y="0"/>
                  </a:lnTo>
                  <a:lnTo>
                    <a:pt x="376439" y="19391"/>
                  </a:lnTo>
                  <a:lnTo>
                    <a:pt x="390524" y="53397"/>
                  </a:lnTo>
                  <a:lnTo>
                    <a:pt x="390524" y="60902"/>
                  </a:lnTo>
                  <a:lnTo>
                    <a:pt x="371132" y="100213"/>
                  </a:lnTo>
                  <a:lnTo>
                    <a:pt x="340843" y="113933"/>
                  </a:lnTo>
                  <a:lnTo>
                    <a:pt x="337127" y="114299"/>
                  </a:lnTo>
                  <a:close/>
                </a:path>
              </a:pathLst>
            </a:custGeom>
            <a:solidFill>
              <a:srgbClr val="F59D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4825" y="3864798"/>
            <a:ext cx="190499" cy="138052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2609849" y="3876674"/>
            <a:ext cx="609600" cy="114300"/>
            <a:chOff x="2609849" y="3876674"/>
            <a:chExt cx="609600" cy="114300"/>
          </a:xfrm>
        </p:grpSpPr>
        <p:sp>
          <p:nvSpPr>
            <p:cNvPr id="24" name="object 24"/>
            <p:cNvSpPr/>
            <p:nvPr/>
          </p:nvSpPr>
          <p:spPr>
            <a:xfrm>
              <a:off x="2609849" y="3876674"/>
              <a:ext cx="609600" cy="114300"/>
            </a:xfrm>
            <a:custGeom>
              <a:avLst/>
              <a:gdLst/>
              <a:ahLst/>
              <a:cxnLst/>
              <a:rect l="l" t="t" r="r" b="b"/>
              <a:pathLst>
                <a:path w="609600" h="114300">
                  <a:moveTo>
                    <a:pt x="556202" y="114299"/>
                  </a:moveTo>
                  <a:lnTo>
                    <a:pt x="53397" y="114299"/>
                  </a:lnTo>
                  <a:lnTo>
                    <a:pt x="49681" y="113933"/>
                  </a:lnTo>
                  <a:lnTo>
                    <a:pt x="14085" y="94906"/>
                  </a:lnTo>
                  <a:lnTo>
                    <a:pt x="0" y="60902"/>
                  </a:lnTo>
                  <a:lnTo>
                    <a:pt x="0" y="57149"/>
                  </a:lnTo>
                  <a:lnTo>
                    <a:pt x="0" y="53397"/>
                  </a:lnTo>
                  <a:lnTo>
                    <a:pt x="19392" y="14085"/>
                  </a:lnTo>
                  <a:lnTo>
                    <a:pt x="53397" y="0"/>
                  </a:lnTo>
                  <a:lnTo>
                    <a:pt x="556202" y="0"/>
                  </a:lnTo>
                  <a:lnTo>
                    <a:pt x="595514" y="19392"/>
                  </a:lnTo>
                  <a:lnTo>
                    <a:pt x="609599" y="53397"/>
                  </a:lnTo>
                  <a:lnTo>
                    <a:pt x="609599" y="60902"/>
                  </a:lnTo>
                  <a:lnTo>
                    <a:pt x="590207" y="100213"/>
                  </a:lnTo>
                  <a:lnTo>
                    <a:pt x="559919" y="113933"/>
                  </a:lnTo>
                  <a:lnTo>
                    <a:pt x="556202" y="114299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849" y="3876674"/>
              <a:ext cx="152400" cy="114299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4825" y="4337013"/>
            <a:ext cx="152399" cy="130211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2609849" y="4343399"/>
            <a:ext cx="609600" cy="114300"/>
            <a:chOff x="2609849" y="4343399"/>
            <a:chExt cx="609600" cy="114300"/>
          </a:xfrm>
        </p:grpSpPr>
        <p:sp>
          <p:nvSpPr>
            <p:cNvPr id="28" name="object 28"/>
            <p:cNvSpPr/>
            <p:nvPr/>
          </p:nvSpPr>
          <p:spPr>
            <a:xfrm>
              <a:off x="2609849" y="4343399"/>
              <a:ext cx="609600" cy="114300"/>
            </a:xfrm>
            <a:custGeom>
              <a:avLst/>
              <a:gdLst/>
              <a:ahLst/>
              <a:cxnLst/>
              <a:rect l="l" t="t" r="r" b="b"/>
              <a:pathLst>
                <a:path w="609600" h="114300">
                  <a:moveTo>
                    <a:pt x="556202" y="114299"/>
                  </a:moveTo>
                  <a:lnTo>
                    <a:pt x="53397" y="114299"/>
                  </a:lnTo>
                  <a:lnTo>
                    <a:pt x="49681" y="113933"/>
                  </a:lnTo>
                  <a:lnTo>
                    <a:pt x="14085" y="94907"/>
                  </a:lnTo>
                  <a:lnTo>
                    <a:pt x="0" y="60902"/>
                  </a:lnTo>
                  <a:lnTo>
                    <a:pt x="0" y="57149"/>
                  </a:lnTo>
                  <a:lnTo>
                    <a:pt x="0" y="53397"/>
                  </a:lnTo>
                  <a:lnTo>
                    <a:pt x="19392" y="14084"/>
                  </a:lnTo>
                  <a:lnTo>
                    <a:pt x="53397" y="0"/>
                  </a:lnTo>
                  <a:lnTo>
                    <a:pt x="556202" y="0"/>
                  </a:lnTo>
                  <a:lnTo>
                    <a:pt x="595514" y="19391"/>
                  </a:lnTo>
                  <a:lnTo>
                    <a:pt x="609599" y="53397"/>
                  </a:lnTo>
                  <a:lnTo>
                    <a:pt x="609599" y="60902"/>
                  </a:lnTo>
                  <a:lnTo>
                    <a:pt x="590207" y="100214"/>
                  </a:lnTo>
                  <a:lnTo>
                    <a:pt x="559919" y="113933"/>
                  </a:lnTo>
                  <a:lnTo>
                    <a:pt x="556202" y="114299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09849" y="4345785"/>
              <a:ext cx="57150" cy="109855"/>
            </a:xfrm>
            <a:custGeom>
              <a:avLst/>
              <a:gdLst/>
              <a:ahLst/>
              <a:cxnLst/>
              <a:rect l="l" t="t" r="r" b="b"/>
              <a:pathLst>
                <a:path w="57150" h="109854">
                  <a:moveTo>
                    <a:pt x="40020" y="109526"/>
                  </a:moveTo>
                  <a:lnTo>
                    <a:pt x="7250" y="83634"/>
                  </a:lnTo>
                  <a:lnTo>
                    <a:pt x="0" y="62342"/>
                  </a:lnTo>
                  <a:lnTo>
                    <a:pt x="0" y="47185"/>
                  </a:lnTo>
                  <a:lnTo>
                    <a:pt x="22097" y="8993"/>
                  </a:lnTo>
                  <a:lnTo>
                    <a:pt x="40021" y="0"/>
                  </a:lnTo>
                  <a:lnTo>
                    <a:pt x="43010" y="1238"/>
                  </a:lnTo>
                  <a:lnTo>
                    <a:pt x="57149" y="22399"/>
                  </a:lnTo>
                  <a:lnTo>
                    <a:pt x="57149" y="87127"/>
                  </a:lnTo>
                  <a:lnTo>
                    <a:pt x="40020" y="109526"/>
                  </a:lnTo>
                  <a:close/>
                </a:path>
              </a:pathLst>
            </a:custGeom>
            <a:solidFill>
              <a:srgbClr val="EF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48398" y="990599"/>
            <a:ext cx="5638798" cy="382904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6630987" y="1162418"/>
            <a:ext cx="105410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04" dirty="0">
                <a:solidFill>
                  <a:srgbClr val="374050"/>
                </a:solidFill>
                <a:latin typeface="SimSun"/>
                <a:cs typeface="SimSun"/>
              </a:rPr>
              <a:t>技術的新規性</a:t>
            </a:r>
            <a:endParaRPr sz="1550">
              <a:latin typeface="SimSun"/>
              <a:cs typeface="SimSu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20607" y="1670858"/>
            <a:ext cx="4611370" cy="6584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50" spc="-155" dirty="0">
                <a:solidFill>
                  <a:srgbClr val="374050"/>
                </a:solidFill>
                <a:latin typeface="SimSun"/>
                <a:cs typeface="SimSun"/>
              </a:rPr>
              <a:t>未出願領域の特定</a:t>
            </a:r>
            <a:endParaRPr sz="1350">
              <a:latin typeface="SimSun"/>
              <a:cs typeface="SimSun"/>
            </a:endParaRPr>
          </a:p>
          <a:p>
            <a:pPr marL="12700" marR="5080">
              <a:lnSpc>
                <a:spcPct val="108700"/>
              </a:lnSpc>
              <a:spcBef>
                <a:spcPts val="110"/>
              </a:spcBef>
            </a:pPr>
            <a:r>
              <a:rPr sz="1150" spc="-130" dirty="0">
                <a:solidFill>
                  <a:srgbClr val="4A5462"/>
                </a:solidFill>
                <a:latin typeface="SimSun"/>
                <a:cs typeface="SimSun"/>
              </a:rPr>
              <a:t>マルチスペクトル</a:t>
            </a:r>
            <a:r>
              <a:rPr sz="1150" spc="-20" dirty="0">
                <a:solidFill>
                  <a:srgbClr val="4A5462"/>
                </a:solidFill>
                <a:latin typeface="SimSun"/>
                <a:cs typeface="SimSun"/>
              </a:rPr>
              <a:t>（</a:t>
            </a:r>
            <a:r>
              <a:rPr sz="1050" spc="-20" dirty="0">
                <a:solidFill>
                  <a:srgbClr val="4A5462"/>
                </a:solidFill>
                <a:latin typeface="DejaVu Sans"/>
                <a:cs typeface="DejaVu Sans"/>
              </a:rPr>
              <a:t>RGB+NIR+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サーマル）＋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⾳</a:t>
            </a:r>
            <a:r>
              <a:rPr sz="1150" spc="-75" dirty="0">
                <a:solidFill>
                  <a:srgbClr val="4A5462"/>
                </a:solidFill>
                <a:latin typeface="SimSun"/>
                <a:cs typeface="SimSun"/>
              </a:rPr>
              <a:t>声＋</a:t>
            </a:r>
            <a:r>
              <a:rPr sz="1050" spc="-35" dirty="0">
                <a:solidFill>
                  <a:srgbClr val="4A5462"/>
                </a:solidFill>
                <a:latin typeface="DejaVu Sans"/>
                <a:cs typeface="DejaVu Sans"/>
              </a:rPr>
              <a:t>IMU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データの融合技術は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特許未出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願領</a:t>
            </a:r>
            <a:r>
              <a:rPr sz="1150" spc="-50" dirty="0">
                <a:solidFill>
                  <a:srgbClr val="4A5462"/>
                </a:solidFill>
                <a:latin typeface="SimSun"/>
                <a:cs typeface="SimSun"/>
              </a:rPr>
              <a:t>域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69125" y="2642408"/>
            <a:ext cx="4284980" cy="6826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50" spc="-150" dirty="0">
                <a:solidFill>
                  <a:srgbClr val="374050"/>
                </a:solidFill>
                <a:latin typeface="SimSun"/>
                <a:cs typeface="SimSun"/>
              </a:rPr>
              <a:t>類似特許状況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既存特許は単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⼀</a:t>
            </a:r>
            <a:r>
              <a:rPr sz="1150" spc="-130" dirty="0">
                <a:solidFill>
                  <a:srgbClr val="4A5462"/>
                </a:solidFill>
                <a:latin typeface="SimSun"/>
                <a:cs typeface="SimSun"/>
              </a:rPr>
              <a:t>モダリティ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（表情または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⾳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声のみ）での感情解析が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主</a:t>
            </a:r>
            <a:r>
              <a:rPr sz="1150" spc="-50" dirty="0">
                <a:solidFill>
                  <a:srgbClr val="4A5462"/>
                </a:solidFill>
                <a:latin typeface="SimSun"/>
                <a:cs typeface="SimSun"/>
              </a:rPr>
              <a:t>流</a:t>
            </a:r>
            <a:endParaRPr sz="1150">
              <a:latin typeface="SimSun"/>
              <a:cs typeface="SimSun"/>
            </a:endParaRPr>
          </a:p>
          <a:p>
            <a:pPr marL="88265">
              <a:lnSpc>
                <a:spcPct val="100000"/>
              </a:lnSpc>
              <a:spcBef>
                <a:spcPts val="495"/>
              </a:spcBef>
              <a:tabLst>
                <a:tab pos="997585" algn="l"/>
              </a:tabLst>
            </a:pPr>
            <a:r>
              <a:rPr sz="1000" spc="-100" dirty="0">
                <a:solidFill>
                  <a:srgbClr val="1F2937"/>
                </a:solidFill>
                <a:latin typeface="SimSun"/>
                <a:cs typeface="SimSun"/>
              </a:rPr>
              <a:t>関連特許</a:t>
            </a:r>
            <a:r>
              <a:rPr sz="1000" spc="-215" dirty="0">
                <a:solidFill>
                  <a:srgbClr val="1F2937"/>
                </a:solidFill>
                <a:latin typeface="SimSun"/>
                <a:cs typeface="SimSun"/>
              </a:rPr>
              <a:t> </a:t>
            </a:r>
            <a:r>
              <a:rPr sz="900" spc="-10" dirty="0">
                <a:solidFill>
                  <a:srgbClr val="1F2937"/>
                </a:solidFill>
                <a:latin typeface="DejaVu Sans"/>
                <a:cs typeface="DejaVu Sans"/>
              </a:rPr>
              <a:t>8</a:t>
            </a:r>
            <a:r>
              <a:rPr sz="1000" spc="-50" dirty="0">
                <a:solidFill>
                  <a:srgbClr val="1F2937"/>
                </a:solidFill>
                <a:latin typeface="SimSun"/>
                <a:cs typeface="SimSun"/>
              </a:rPr>
              <a:t>件</a:t>
            </a:r>
            <a:r>
              <a:rPr sz="1000" dirty="0">
                <a:solidFill>
                  <a:srgbClr val="1F2937"/>
                </a:solidFill>
                <a:latin typeface="SimSun"/>
                <a:cs typeface="SimSun"/>
              </a:rPr>
              <a:t>	</a:t>
            </a:r>
            <a:r>
              <a:rPr sz="1000" spc="-100" dirty="0">
                <a:solidFill>
                  <a:srgbClr val="055E45"/>
                </a:solidFill>
                <a:latin typeface="SimSun"/>
                <a:cs typeface="SimSun"/>
              </a:rPr>
              <a:t>回避可</a:t>
            </a:r>
            <a:r>
              <a:rPr sz="1000" spc="-50" dirty="0">
                <a:solidFill>
                  <a:srgbClr val="055E45"/>
                </a:solidFill>
                <a:latin typeface="SimSun"/>
                <a:cs typeface="SimSun"/>
              </a:rPr>
              <a:t>能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20607" y="3652058"/>
            <a:ext cx="1899543" cy="70859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50" spc="-150" dirty="0">
                <a:solidFill>
                  <a:srgbClr val="374050"/>
                </a:solidFill>
                <a:latin typeface="SimSun"/>
                <a:cs typeface="SimSun"/>
              </a:rPr>
              <a:t>出願戦略推奨</a:t>
            </a:r>
            <a:endParaRPr sz="135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PCT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早期出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願</a:t>
            </a:r>
            <a:r>
              <a:rPr sz="1150" spc="-90" dirty="0">
                <a:solidFill>
                  <a:srgbClr val="4A5462"/>
                </a:solidFill>
                <a:latin typeface="SimSun"/>
                <a:cs typeface="SimSun"/>
              </a:rPr>
              <a:t>を推奨</a:t>
            </a:r>
            <a:endParaRPr sz="1150" dirty="0">
              <a:latin typeface="SimSun"/>
              <a:cs typeface="SimSun"/>
            </a:endParaRPr>
          </a:p>
          <a:p>
            <a:pPr marL="88265">
              <a:lnSpc>
                <a:spcPct val="100000"/>
              </a:lnSpc>
              <a:spcBef>
                <a:spcPts val="795"/>
              </a:spcBef>
              <a:tabLst>
                <a:tab pos="889000" algn="l"/>
              </a:tabLst>
            </a:pP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優先権主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張</a:t>
            </a:r>
            <a:r>
              <a:rPr sz="1000" dirty="0">
                <a:solidFill>
                  <a:srgbClr val="1D40AF"/>
                </a:solidFill>
                <a:latin typeface="SimSun"/>
                <a:cs typeface="SimSun"/>
              </a:rPr>
              <a:t>	</a:t>
            </a:r>
            <a:r>
              <a:rPr sz="900" dirty="0">
                <a:solidFill>
                  <a:srgbClr val="1D40AF"/>
                </a:solidFill>
                <a:latin typeface="DejaVu Sans"/>
                <a:cs typeface="DejaVu Sans"/>
              </a:rPr>
              <a:t>JP/US/EU</a:t>
            </a: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同時出</a:t>
            </a:r>
            <a:r>
              <a:rPr sz="1000" spc="-50" dirty="0">
                <a:solidFill>
                  <a:srgbClr val="1D40AF"/>
                </a:solidFill>
                <a:latin typeface="SimSun"/>
                <a:cs typeface="SimSun"/>
              </a:rPr>
              <a:t>願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23250" y="4192016"/>
            <a:ext cx="1111350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100" dirty="0">
                <a:solidFill>
                  <a:srgbClr val="1D40AF"/>
                </a:solidFill>
                <a:latin typeface="SimSun"/>
                <a:cs typeface="SimSun"/>
              </a:rPr>
              <a:t>推奨期限</a:t>
            </a:r>
            <a:r>
              <a:rPr sz="900" dirty="0">
                <a:solidFill>
                  <a:srgbClr val="1D40AF"/>
                </a:solidFill>
                <a:latin typeface="DejaVu Sans"/>
                <a:cs typeface="DejaVu Sans"/>
              </a:rPr>
              <a:t>: </a:t>
            </a:r>
            <a:r>
              <a:rPr sz="900" spc="-10" dirty="0">
                <a:solidFill>
                  <a:srgbClr val="1D40AF"/>
                </a:solidFill>
                <a:latin typeface="DejaVu Sans"/>
                <a:cs typeface="DejaVu Sans"/>
              </a:rPr>
              <a:t>2</a:t>
            </a:r>
            <a:r>
              <a:rPr sz="1000" spc="-90" dirty="0">
                <a:solidFill>
                  <a:srgbClr val="1D40AF"/>
                </a:solidFill>
                <a:latin typeface="SimSun"/>
                <a:cs typeface="SimSun"/>
              </a:rPr>
              <a:t>週間以内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4500" y="5180139"/>
            <a:ext cx="25552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37676" y="5197475"/>
            <a:ext cx="41020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22/25</a:t>
            </a:r>
            <a:endParaRPr sz="10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038975"/>
            <a:chOff x="0" y="0"/>
            <a:chExt cx="12192000" cy="7038975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6124575"/>
            </a:xfrm>
            <a:custGeom>
              <a:avLst/>
              <a:gdLst/>
              <a:ahLst/>
              <a:cxnLst/>
              <a:rect l="l" t="t" r="r" b="b"/>
              <a:pathLst>
                <a:path w="12192000" h="6124575">
                  <a:moveTo>
                    <a:pt x="0" y="6124574"/>
                  </a:moveTo>
                  <a:lnTo>
                    <a:pt x="12191999" y="612457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6124574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209613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0" spc="-120" dirty="0">
                <a:latin typeface="Tahoma"/>
                <a:cs typeface="Tahoma"/>
              </a:rPr>
              <a:t>PL</a:t>
            </a:r>
            <a:r>
              <a:rPr spc="-260" dirty="0">
                <a:latin typeface="BIZ UDPGothic"/>
                <a:cs typeface="BIZ UDPGothic"/>
              </a:rPr>
              <a:t>保険見積もり</a:t>
            </a:r>
            <a:endParaRPr sz="2450">
              <a:latin typeface="BIZ UDPGothic"/>
              <a:cs typeface="BIZ UDP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199" y="1371599"/>
            <a:ext cx="5334000" cy="5210175"/>
          </a:xfrm>
          <a:custGeom>
            <a:avLst/>
            <a:gdLst/>
            <a:ahLst/>
            <a:cxnLst/>
            <a:rect l="l" t="t" r="r" b="b"/>
            <a:pathLst>
              <a:path w="5334000" h="5210175">
                <a:moveTo>
                  <a:pt x="5262802" y="5210174"/>
                </a:moveTo>
                <a:lnTo>
                  <a:pt x="71196" y="5210174"/>
                </a:lnTo>
                <a:lnTo>
                  <a:pt x="66241" y="5209686"/>
                </a:lnTo>
                <a:lnTo>
                  <a:pt x="29705" y="5194552"/>
                </a:lnTo>
                <a:lnTo>
                  <a:pt x="3885" y="5158512"/>
                </a:lnTo>
                <a:lnTo>
                  <a:pt x="0" y="5138977"/>
                </a:lnTo>
                <a:lnTo>
                  <a:pt x="0" y="5133974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262802" y="0"/>
                </a:lnTo>
                <a:lnTo>
                  <a:pt x="5304293" y="15621"/>
                </a:lnTo>
                <a:lnTo>
                  <a:pt x="5330112" y="51661"/>
                </a:lnTo>
                <a:lnTo>
                  <a:pt x="5333999" y="71196"/>
                </a:lnTo>
                <a:lnTo>
                  <a:pt x="5333999" y="5138977"/>
                </a:lnTo>
                <a:lnTo>
                  <a:pt x="5318377" y="5180468"/>
                </a:lnTo>
                <a:lnTo>
                  <a:pt x="5282337" y="5206288"/>
                </a:lnTo>
                <a:lnTo>
                  <a:pt x="5267757" y="5209686"/>
                </a:lnTo>
                <a:lnTo>
                  <a:pt x="5262802" y="52101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4227" y="1569211"/>
            <a:ext cx="162052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dirty="0">
                <a:solidFill>
                  <a:srgbClr val="374050"/>
                </a:solidFill>
                <a:latin typeface="DejaVu Sans"/>
                <a:cs typeface="DejaVu Sans"/>
              </a:rPr>
              <a:t>PL</a:t>
            </a:r>
            <a:r>
              <a:rPr sz="1700" spc="-200" dirty="0">
                <a:solidFill>
                  <a:srgbClr val="374050"/>
                </a:solidFill>
                <a:latin typeface="SimSun"/>
                <a:cs typeface="SimSun"/>
              </a:rPr>
              <a:t>保険コスト分析</a:t>
            </a:r>
            <a:endParaRPr sz="1700">
              <a:latin typeface="SimSun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5800" y="1371599"/>
            <a:ext cx="11049000" cy="5210175"/>
            <a:chOff x="685800" y="1371599"/>
            <a:chExt cx="11049000" cy="52101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095499"/>
              <a:ext cx="4876799" cy="24383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00798" y="1371599"/>
              <a:ext cx="5334000" cy="5210175"/>
            </a:xfrm>
            <a:custGeom>
              <a:avLst/>
              <a:gdLst/>
              <a:ahLst/>
              <a:cxnLst/>
              <a:rect l="l" t="t" r="r" b="b"/>
              <a:pathLst>
                <a:path w="5334000" h="5210175">
                  <a:moveTo>
                    <a:pt x="5262803" y="5210174"/>
                  </a:moveTo>
                  <a:lnTo>
                    <a:pt x="71197" y="5210174"/>
                  </a:lnTo>
                  <a:lnTo>
                    <a:pt x="66241" y="5209686"/>
                  </a:lnTo>
                  <a:lnTo>
                    <a:pt x="29705" y="5194552"/>
                  </a:lnTo>
                  <a:lnTo>
                    <a:pt x="3885" y="5158512"/>
                  </a:lnTo>
                  <a:lnTo>
                    <a:pt x="0" y="5138977"/>
                  </a:lnTo>
                  <a:lnTo>
                    <a:pt x="0" y="513397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7" y="0"/>
                  </a:lnTo>
                  <a:lnTo>
                    <a:pt x="5262803" y="0"/>
                  </a:lnTo>
                  <a:lnTo>
                    <a:pt x="5304292" y="15621"/>
                  </a:lnTo>
                  <a:lnTo>
                    <a:pt x="5330113" y="51661"/>
                  </a:lnTo>
                  <a:lnTo>
                    <a:pt x="5334000" y="71196"/>
                  </a:lnTo>
                  <a:lnTo>
                    <a:pt x="5334000" y="5138977"/>
                  </a:lnTo>
                  <a:lnTo>
                    <a:pt x="5318376" y="5180468"/>
                  </a:lnTo>
                  <a:lnTo>
                    <a:pt x="5282337" y="5206288"/>
                  </a:lnTo>
                  <a:lnTo>
                    <a:pt x="5267758" y="5209686"/>
                  </a:lnTo>
                  <a:lnTo>
                    <a:pt x="5262803" y="52101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29387" y="2409824"/>
              <a:ext cx="4876800" cy="19050"/>
            </a:xfrm>
            <a:custGeom>
              <a:avLst/>
              <a:gdLst/>
              <a:ahLst/>
              <a:cxnLst/>
              <a:rect l="l" t="t" r="r" b="b"/>
              <a:pathLst>
                <a:path w="4876800" h="19050">
                  <a:moveTo>
                    <a:pt x="4876800" y="0"/>
                  </a:moveTo>
                  <a:lnTo>
                    <a:pt x="1876425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1876425" y="19050"/>
                  </a:lnTo>
                  <a:lnTo>
                    <a:pt x="4876800" y="19050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D0D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29387" y="2886074"/>
              <a:ext cx="4876800" cy="1409700"/>
            </a:xfrm>
            <a:custGeom>
              <a:avLst/>
              <a:gdLst/>
              <a:ahLst/>
              <a:cxnLst/>
              <a:rect l="l" t="t" r="r" b="b"/>
              <a:pathLst>
                <a:path w="4876800" h="1409700">
                  <a:moveTo>
                    <a:pt x="4876800" y="1400175"/>
                  </a:moveTo>
                  <a:lnTo>
                    <a:pt x="1876425" y="1400175"/>
                  </a:lnTo>
                  <a:lnTo>
                    <a:pt x="0" y="1400175"/>
                  </a:lnTo>
                  <a:lnTo>
                    <a:pt x="0" y="1409700"/>
                  </a:lnTo>
                  <a:lnTo>
                    <a:pt x="1876425" y="1409700"/>
                  </a:lnTo>
                  <a:lnTo>
                    <a:pt x="4876800" y="1409700"/>
                  </a:lnTo>
                  <a:lnTo>
                    <a:pt x="4876800" y="1400175"/>
                  </a:lnTo>
                  <a:close/>
                </a:path>
                <a:path w="4876800" h="1409700">
                  <a:moveTo>
                    <a:pt x="4876800" y="933450"/>
                  </a:moveTo>
                  <a:lnTo>
                    <a:pt x="1876425" y="933450"/>
                  </a:lnTo>
                  <a:lnTo>
                    <a:pt x="0" y="933450"/>
                  </a:lnTo>
                  <a:lnTo>
                    <a:pt x="0" y="942975"/>
                  </a:lnTo>
                  <a:lnTo>
                    <a:pt x="1876425" y="942975"/>
                  </a:lnTo>
                  <a:lnTo>
                    <a:pt x="4876800" y="942975"/>
                  </a:lnTo>
                  <a:lnTo>
                    <a:pt x="4876800" y="933450"/>
                  </a:lnTo>
                  <a:close/>
                </a:path>
                <a:path w="4876800" h="1409700">
                  <a:moveTo>
                    <a:pt x="4876800" y="466725"/>
                  </a:moveTo>
                  <a:lnTo>
                    <a:pt x="1876425" y="466725"/>
                  </a:lnTo>
                  <a:lnTo>
                    <a:pt x="0" y="466725"/>
                  </a:lnTo>
                  <a:lnTo>
                    <a:pt x="0" y="476250"/>
                  </a:lnTo>
                  <a:lnTo>
                    <a:pt x="1876425" y="476250"/>
                  </a:lnTo>
                  <a:lnTo>
                    <a:pt x="4876800" y="476250"/>
                  </a:lnTo>
                  <a:lnTo>
                    <a:pt x="4876800" y="466725"/>
                  </a:lnTo>
                  <a:close/>
                </a:path>
                <a:path w="4876800" h="1409700">
                  <a:moveTo>
                    <a:pt x="4876800" y="0"/>
                  </a:moveTo>
                  <a:lnTo>
                    <a:pt x="1876425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1876425" y="9525"/>
                  </a:lnTo>
                  <a:lnTo>
                    <a:pt x="4876800" y="9525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9398" y="5057774"/>
              <a:ext cx="4876800" cy="1295400"/>
            </a:xfrm>
            <a:custGeom>
              <a:avLst/>
              <a:gdLst/>
              <a:ahLst/>
              <a:cxnLst/>
              <a:rect l="l" t="t" r="r" b="b"/>
              <a:pathLst>
                <a:path w="4876800" h="1295400">
                  <a:moveTo>
                    <a:pt x="4805603" y="1295399"/>
                  </a:moveTo>
                  <a:lnTo>
                    <a:pt x="71196" y="1295399"/>
                  </a:lnTo>
                  <a:lnTo>
                    <a:pt x="66241" y="1294910"/>
                  </a:lnTo>
                  <a:lnTo>
                    <a:pt x="29705" y="1279778"/>
                  </a:lnTo>
                  <a:lnTo>
                    <a:pt x="3885" y="1243737"/>
                  </a:lnTo>
                  <a:lnTo>
                    <a:pt x="0" y="1224203"/>
                  </a:lnTo>
                  <a:lnTo>
                    <a:pt x="0" y="12191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4805603" y="0"/>
                  </a:lnTo>
                  <a:lnTo>
                    <a:pt x="4847093" y="15621"/>
                  </a:lnTo>
                  <a:lnTo>
                    <a:pt x="4872914" y="51661"/>
                  </a:lnTo>
                  <a:lnTo>
                    <a:pt x="4876800" y="71196"/>
                  </a:lnTo>
                  <a:lnTo>
                    <a:pt x="4876800" y="1224203"/>
                  </a:lnTo>
                  <a:lnTo>
                    <a:pt x="4861177" y="1265694"/>
                  </a:lnTo>
                  <a:lnTo>
                    <a:pt x="4825138" y="1291513"/>
                  </a:lnTo>
                  <a:lnTo>
                    <a:pt x="4810557" y="1294910"/>
                  </a:lnTo>
                  <a:lnTo>
                    <a:pt x="4805603" y="12953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41549" y="4730462"/>
            <a:ext cx="1066800" cy="5099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1150" spc="-110" dirty="0">
                <a:solidFill>
                  <a:srgbClr val="374050"/>
                </a:solidFill>
                <a:latin typeface="SimSun"/>
                <a:cs typeface="SimSun"/>
              </a:rPr>
              <a:t>最低</a:t>
            </a:r>
            <a:r>
              <a:rPr sz="1150" spc="-110" dirty="0">
                <a:solidFill>
                  <a:srgbClr val="374050"/>
                </a:solidFill>
                <a:latin typeface="Meiryo"/>
                <a:cs typeface="Meiryo"/>
              </a:rPr>
              <a:t>⾒</a:t>
            </a:r>
            <a:r>
              <a:rPr sz="1150" spc="-80" dirty="0">
                <a:solidFill>
                  <a:srgbClr val="374050"/>
                </a:solidFill>
                <a:latin typeface="SimSun"/>
                <a:cs typeface="SimSun"/>
              </a:rPr>
              <a:t>積額</a:t>
            </a:r>
            <a:endParaRPr sz="1150">
              <a:latin typeface="SimSun"/>
              <a:cs typeface="SimSun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800" b="1" spc="-10" dirty="0">
                <a:solidFill>
                  <a:srgbClr val="2562EB"/>
                </a:solidFill>
                <a:latin typeface="DejaVu Sans"/>
                <a:cs typeface="DejaVu Sans"/>
              </a:rPr>
              <a:t>¥20,000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35151" y="4872862"/>
            <a:ext cx="1778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0" dirty="0">
                <a:solidFill>
                  <a:srgbClr val="9CA2AF"/>
                </a:solidFill>
                <a:latin typeface="PMingLiU"/>
                <a:cs typeface="PMingLiU"/>
              </a:rPr>
              <a:t>〜</a:t>
            </a:r>
            <a:endParaRPr sz="1350">
              <a:latin typeface="PMingLiU"/>
              <a:cs typeface="PMingLiU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0100" y="4730462"/>
            <a:ext cx="1066800" cy="5099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1150" spc="-110" dirty="0">
                <a:solidFill>
                  <a:srgbClr val="374050"/>
                </a:solidFill>
                <a:latin typeface="SimSun"/>
                <a:cs typeface="SimSun"/>
              </a:rPr>
              <a:t>最</a:t>
            </a:r>
            <a:r>
              <a:rPr sz="1150" spc="-110" dirty="0">
                <a:solidFill>
                  <a:srgbClr val="374050"/>
                </a:solidFill>
                <a:latin typeface="Meiryo"/>
                <a:cs typeface="Meiryo"/>
              </a:rPr>
              <a:t>⾼⾒</a:t>
            </a:r>
            <a:r>
              <a:rPr sz="1150" spc="-80" dirty="0">
                <a:solidFill>
                  <a:srgbClr val="374050"/>
                </a:solidFill>
                <a:latin typeface="SimSun"/>
                <a:cs typeface="SimSun"/>
              </a:rPr>
              <a:t>積額</a:t>
            </a:r>
            <a:endParaRPr sz="1150">
              <a:latin typeface="SimSun"/>
              <a:cs typeface="SimSun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800" b="1" spc="-10" dirty="0">
                <a:solidFill>
                  <a:srgbClr val="2562EB"/>
                </a:solidFill>
                <a:latin typeface="DejaVu Sans"/>
                <a:cs typeface="DejaVu Sans"/>
              </a:rPr>
              <a:t>¥50,000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5989" y="5313489"/>
            <a:ext cx="295656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年間保険料（販売数量</a:t>
            </a:r>
            <a:r>
              <a:rPr sz="1150" spc="-110" dirty="0">
                <a:solidFill>
                  <a:srgbClr val="6A7280"/>
                </a:solidFill>
                <a:latin typeface="PMingLiU"/>
                <a:cs typeface="PMingLiU"/>
              </a:rPr>
              <a:t>‧リスク</a:t>
            </a: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区分に</a:t>
            </a:r>
            <a:r>
              <a:rPr sz="1150" spc="-125" dirty="0">
                <a:solidFill>
                  <a:srgbClr val="6A7280"/>
                </a:solidFill>
                <a:latin typeface="PMingLiU"/>
                <a:cs typeface="PMingLiU"/>
              </a:rPr>
              <a:t>より</a:t>
            </a: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変動</a:t>
            </a:r>
            <a:r>
              <a:rPr sz="1150" spc="-50" dirty="0">
                <a:solidFill>
                  <a:srgbClr val="6A7280"/>
                </a:solidFill>
                <a:latin typeface="SimSun"/>
                <a:cs typeface="SimSun"/>
              </a:rPr>
              <a:t>）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16700" y="1569211"/>
            <a:ext cx="7874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195" dirty="0">
                <a:solidFill>
                  <a:srgbClr val="374050"/>
                </a:solidFill>
                <a:latin typeface="SimSun"/>
                <a:cs typeface="SimSun"/>
              </a:rPr>
              <a:t>保険詳細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26225" y="2079599"/>
            <a:ext cx="33020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項</a:t>
            </a:r>
            <a:r>
              <a:rPr sz="1350" spc="-95" dirty="0">
                <a:solidFill>
                  <a:srgbClr val="374050"/>
                </a:solidFill>
                <a:latin typeface="Meiryo"/>
                <a:cs typeface="Meiryo"/>
              </a:rPr>
              <a:t>⽬</a:t>
            </a:r>
            <a:endParaRPr sz="1350">
              <a:latin typeface="Meiryo"/>
              <a:cs typeface="Meiry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03691" y="2079599"/>
            <a:ext cx="33020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-135" dirty="0">
                <a:solidFill>
                  <a:srgbClr val="374050"/>
                </a:solidFill>
                <a:latin typeface="SimSun"/>
                <a:cs typeface="SimSun"/>
              </a:rPr>
              <a:t>詳細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26225" y="2520188"/>
            <a:ext cx="635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45" dirty="0">
                <a:solidFill>
                  <a:srgbClr val="374050"/>
                </a:solidFill>
                <a:latin typeface="SimSun"/>
                <a:cs typeface="SimSun"/>
              </a:rPr>
              <a:t>保険種類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03691" y="2520188"/>
            <a:ext cx="174117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80" dirty="0">
                <a:solidFill>
                  <a:srgbClr val="1F2937"/>
                </a:solidFill>
                <a:latin typeface="SimSun"/>
                <a:cs typeface="SimSun"/>
              </a:rPr>
              <a:t>製造物責任保険 </a:t>
            </a:r>
            <a:r>
              <a:rPr sz="1200" dirty="0">
                <a:solidFill>
                  <a:srgbClr val="1F2937"/>
                </a:solidFill>
                <a:latin typeface="DejaVu Sans"/>
                <a:cs typeface="DejaVu Sans"/>
              </a:rPr>
              <a:t>(PL</a:t>
            </a:r>
            <a:r>
              <a:rPr sz="1350" spc="-170" dirty="0">
                <a:solidFill>
                  <a:srgbClr val="1F2937"/>
                </a:solidFill>
                <a:latin typeface="SimSun"/>
                <a:cs typeface="SimSun"/>
              </a:rPr>
              <a:t>保険</a:t>
            </a:r>
            <a:r>
              <a:rPr sz="1200" spc="-50" dirty="0">
                <a:solidFill>
                  <a:srgbClr val="1F2937"/>
                </a:solidFill>
                <a:latin typeface="DejaVu Sans"/>
                <a:cs typeface="DejaVu Sans"/>
              </a:rPr>
              <a:t>)</a:t>
            </a:r>
            <a:endParaRPr sz="120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26225" y="2986913"/>
            <a:ext cx="10922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74050"/>
                </a:solidFill>
                <a:latin typeface="Meiryo"/>
                <a:cs typeface="Meiryo"/>
              </a:rPr>
              <a:t>対⼈</a:t>
            </a:r>
            <a:r>
              <a:rPr sz="1350" spc="-150" dirty="0">
                <a:solidFill>
                  <a:srgbClr val="374050"/>
                </a:solidFill>
                <a:latin typeface="SimSun"/>
                <a:cs typeface="SimSun"/>
              </a:rPr>
              <a:t>補償限度額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03691" y="2984474"/>
            <a:ext cx="100901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0" dirty="0">
                <a:solidFill>
                  <a:srgbClr val="1F2937"/>
                </a:solidFill>
                <a:latin typeface="DejaVu Sans"/>
                <a:cs typeface="DejaVu Sans"/>
              </a:rPr>
              <a:t>1</a:t>
            </a:r>
            <a:r>
              <a:rPr sz="1350" spc="-200" dirty="0">
                <a:solidFill>
                  <a:srgbClr val="1F2937"/>
                </a:solidFill>
                <a:latin typeface="SimSun"/>
                <a:cs typeface="SimSun"/>
              </a:rPr>
              <a:t>億円 </a:t>
            </a:r>
            <a:r>
              <a:rPr sz="1200" b="1" spc="5" dirty="0">
                <a:solidFill>
                  <a:srgbClr val="1F2937"/>
                </a:solidFill>
                <a:latin typeface="DejaVu Sans"/>
                <a:cs typeface="DejaVu Sans"/>
              </a:rPr>
              <a:t>/ </a:t>
            </a:r>
            <a:r>
              <a:rPr sz="1200" b="1" spc="-10" dirty="0">
                <a:solidFill>
                  <a:srgbClr val="1F2937"/>
                </a:solidFill>
                <a:latin typeface="DejaVu Sans"/>
                <a:cs typeface="DejaVu Sans"/>
              </a:rPr>
              <a:t>1</a:t>
            </a:r>
            <a:r>
              <a:rPr sz="1350" spc="-110" dirty="0">
                <a:solidFill>
                  <a:srgbClr val="1F2937"/>
                </a:solidFill>
                <a:latin typeface="SimSun"/>
                <a:cs typeface="SimSun"/>
              </a:rPr>
              <a:t>事故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26225" y="3453638"/>
            <a:ext cx="635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免責</a:t>
            </a:r>
            <a:r>
              <a:rPr sz="1350" spc="-170" dirty="0">
                <a:solidFill>
                  <a:srgbClr val="374050"/>
                </a:solidFill>
                <a:latin typeface="Meiryo"/>
                <a:cs typeface="Meiryo"/>
              </a:rPr>
              <a:t>⾦</a:t>
            </a:r>
            <a:r>
              <a:rPr sz="1350" spc="-70" dirty="0">
                <a:solidFill>
                  <a:srgbClr val="374050"/>
                </a:solidFill>
                <a:latin typeface="SimSun"/>
                <a:cs typeface="SimSun"/>
              </a:rPr>
              <a:t>額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03691" y="3451199"/>
            <a:ext cx="1326109" cy="23241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10" dirty="0">
                <a:solidFill>
                  <a:srgbClr val="1F2937"/>
                </a:solidFill>
                <a:latin typeface="DejaVu Sans"/>
                <a:cs typeface="DejaVu Sans"/>
              </a:rPr>
              <a:t>100</a:t>
            </a:r>
            <a:r>
              <a:rPr sz="1350" spc="-195" dirty="0">
                <a:solidFill>
                  <a:srgbClr val="1F2937"/>
                </a:solidFill>
                <a:latin typeface="SimSun"/>
                <a:cs typeface="SimSun"/>
              </a:rPr>
              <a:t>万円 </a:t>
            </a:r>
            <a:r>
              <a:rPr sz="1200" b="1" spc="5" dirty="0">
                <a:solidFill>
                  <a:srgbClr val="1F2937"/>
                </a:solidFill>
                <a:latin typeface="DejaVu Sans"/>
                <a:cs typeface="DejaVu Sans"/>
              </a:rPr>
              <a:t>/ </a:t>
            </a:r>
            <a:r>
              <a:rPr sz="1200" b="1" spc="-10" dirty="0">
                <a:solidFill>
                  <a:srgbClr val="1F2937"/>
                </a:solidFill>
                <a:latin typeface="DejaVu Sans"/>
                <a:cs typeface="DejaVu Sans"/>
              </a:rPr>
              <a:t>1</a:t>
            </a:r>
            <a:r>
              <a:rPr sz="1350" spc="-110" dirty="0">
                <a:solidFill>
                  <a:srgbClr val="1F2937"/>
                </a:solidFill>
                <a:latin typeface="SimSun"/>
                <a:cs typeface="SimSun"/>
              </a:rPr>
              <a:t>事故</a:t>
            </a:r>
            <a:endParaRPr sz="1350" dirty="0">
              <a:latin typeface="SimSun"/>
              <a:cs typeface="SimSu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26225" y="3920363"/>
            <a:ext cx="7874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50" dirty="0">
                <a:solidFill>
                  <a:srgbClr val="374050"/>
                </a:solidFill>
                <a:latin typeface="SimSun"/>
                <a:cs typeface="SimSun"/>
              </a:rPr>
              <a:t>年間保険料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03691" y="3917924"/>
            <a:ext cx="115189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-170" dirty="0">
                <a:solidFill>
                  <a:srgbClr val="2562EB"/>
                </a:solidFill>
                <a:latin typeface="SimSun"/>
                <a:cs typeface="SimSun"/>
              </a:rPr>
              <a:t>約</a:t>
            </a:r>
            <a:r>
              <a:rPr sz="1200" b="1" spc="-10" dirty="0">
                <a:solidFill>
                  <a:srgbClr val="2562EB"/>
                </a:solidFill>
                <a:latin typeface="DejaVu Sans"/>
                <a:cs typeface="DejaVu Sans"/>
              </a:rPr>
              <a:t>2</a:t>
            </a:r>
            <a:r>
              <a:rPr sz="1350" spc="-170" dirty="0">
                <a:solidFill>
                  <a:srgbClr val="2562EB"/>
                </a:solidFill>
                <a:latin typeface="SimSun"/>
                <a:cs typeface="SimSun"/>
              </a:rPr>
              <a:t>万円</a:t>
            </a:r>
            <a:r>
              <a:rPr sz="1350" spc="-170" dirty="0">
                <a:solidFill>
                  <a:srgbClr val="2562EB"/>
                </a:solidFill>
                <a:latin typeface="PMingLiU"/>
                <a:cs typeface="PMingLiU"/>
              </a:rPr>
              <a:t>〜</a:t>
            </a:r>
            <a:r>
              <a:rPr sz="1200" b="1" spc="-10" dirty="0">
                <a:solidFill>
                  <a:srgbClr val="2562EB"/>
                </a:solidFill>
                <a:latin typeface="DejaVu Sans"/>
                <a:cs typeface="DejaVu Sans"/>
              </a:rPr>
              <a:t>5</a:t>
            </a:r>
            <a:r>
              <a:rPr sz="1350" spc="-110" dirty="0">
                <a:solidFill>
                  <a:srgbClr val="2562EB"/>
                </a:solidFill>
                <a:latin typeface="SimSun"/>
                <a:cs typeface="SimSun"/>
              </a:rPr>
              <a:t>万円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26225" y="4387087"/>
            <a:ext cx="635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45" dirty="0">
                <a:solidFill>
                  <a:srgbClr val="374050"/>
                </a:solidFill>
                <a:latin typeface="SimSun"/>
                <a:cs typeface="SimSun"/>
              </a:rPr>
              <a:t>保険期間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03691" y="4387087"/>
            <a:ext cx="42735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solidFill>
                  <a:srgbClr val="1F2937"/>
                </a:solidFill>
                <a:latin typeface="DejaVu Sans"/>
                <a:cs typeface="DejaVu Sans"/>
              </a:rPr>
              <a:t>1</a:t>
            </a:r>
            <a:r>
              <a:rPr sz="1350" spc="-135" dirty="0">
                <a:solidFill>
                  <a:srgbClr val="1F2937"/>
                </a:solidFill>
                <a:latin typeface="SimSun"/>
                <a:cs typeface="SimSun"/>
              </a:rPr>
              <a:t>年間</a:t>
            </a:r>
            <a:endParaRPr sz="1350">
              <a:latin typeface="SimSun"/>
              <a:cs typeface="SimSu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0" y="5257799"/>
            <a:ext cx="12192000" cy="2276475"/>
            <a:chOff x="0" y="5257799"/>
            <a:chExt cx="12192000" cy="2276475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0" y="5257799"/>
              <a:ext cx="171449" cy="17144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0965" y="5615370"/>
              <a:ext cx="118322" cy="8498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0965" y="5843970"/>
              <a:ext cx="118322" cy="8498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0965" y="6072570"/>
              <a:ext cx="118322" cy="849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0" y="7038974"/>
              <a:ext cx="12192000" cy="495300"/>
            </a:xfrm>
            <a:custGeom>
              <a:avLst/>
              <a:gdLst/>
              <a:ahLst/>
              <a:cxnLst/>
              <a:rect l="l" t="t" r="r" b="b"/>
              <a:pathLst>
                <a:path w="12192000" h="495300">
                  <a:moveTo>
                    <a:pt x="12191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016750" y="5194236"/>
            <a:ext cx="711200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-150" dirty="0">
                <a:solidFill>
                  <a:srgbClr val="374050"/>
                </a:solidFill>
                <a:latin typeface="SimSun"/>
                <a:cs typeface="SimSun"/>
              </a:rPr>
              <a:t>補</a:t>
            </a:r>
            <a:r>
              <a:rPr sz="1500" spc="-150" dirty="0">
                <a:solidFill>
                  <a:srgbClr val="374050"/>
                </a:solidFill>
                <a:latin typeface="Meiryo"/>
                <a:cs typeface="Meiryo"/>
              </a:rPr>
              <a:t>⾜</a:t>
            </a:r>
            <a:r>
              <a:rPr sz="1500" spc="-125" dirty="0">
                <a:solidFill>
                  <a:srgbClr val="374050"/>
                </a:solidFill>
                <a:latin typeface="SimSun"/>
                <a:cs typeface="SimSun"/>
              </a:rPr>
              <a:t>情報</a:t>
            </a:r>
            <a:endParaRPr sz="1500">
              <a:latin typeface="SimSun"/>
              <a:cs typeface="SimSu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4500" y="7204201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感情認識眼鏡型</a:t>
            </a:r>
            <a:r>
              <a:rPr sz="1150" spc="-125" dirty="0">
                <a:solidFill>
                  <a:srgbClr val="6A7280"/>
                </a:solidFill>
                <a:latin typeface="PMingLiU"/>
                <a:cs typeface="PMingLiU"/>
              </a:rPr>
              <a:t>デバイス</a:t>
            </a: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開発</a:t>
            </a:r>
            <a:r>
              <a:rPr sz="1150" spc="-100" dirty="0">
                <a:solidFill>
                  <a:srgbClr val="6A7280"/>
                </a:solidFill>
                <a:latin typeface="PMingLiU"/>
                <a:cs typeface="PMingLiU"/>
              </a:rPr>
              <a:t>プロジェクト</a:t>
            </a:r>
            <a:endParaRPr sz="1150">
              <a:latin typeface="PMingLiU"/>
              <a:cs typeface="PMingLiU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337676" y="7197771"/>
            <a:ext cx="410209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23/25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61981" y="5484786"/>
            <a:ext cx="3225800" cy="711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0400"/>
              </a:lnSpc>
              <a:spcBef>
                <a:spcPts val="90"/>
              </a:spcBef>
            </a:pPr>
            <a:r>
              <a:rPr sz="1150" spc="-110" dirty="0">
                <a:solidFill>
                  <a:srgbClr val="374050"/>
                </a:solidFill>
                <a:latin typeface="Meiryo"/>
                <a:cs typeface="Meiryo"/>
              </a:rPr>
              <a:t>中⼩企</a:t>
            </a:r>
            <a:r>
              <a:rPr sz="1150" spc="-110" dirty="0">
                <a:solidFill>
                  <a:srgbClr val="374050"/>
                </a:solidFill>
                <a:latin typeface="SimSun"/>
                <a:cs typeface="SimSun"/>
              </a:rPr>
              <a:t>業向け</a:t>
            </a:r>
            <a:r>
              <a:rPr sz="1150" spc="-110" dirty="0">
                <a:solidFill>
                  <a:srgbClr val="374050"/>
                </a:solidFill>
                <a:latin typeface="Meiryo"/>
                <a:cs typeface="Meiryo"/>
              </a:rPr>
              <a:t>⼀</a:t>
            </a:r>
            <a:r>
              <a:rPr sz="1150" spc="-110" dirty="0">
                <a:solidFill>
                  <a:srgbClr val="374050"/>
                </a:solidFill>
                <a:latin typeface="SimSun"/>
                <a:cs typeface="SimSun"/>
              </a:rPr>
              <a:t>般動産保険の商品例から算出した相場国内販売数</a:t>
            </a:r>
            <a:r>
              <a:rPr sz="1150" spc="-110" dirty="0">
                <a:solidFill>
                  <a:srgbClr val="374050"/>
                </a:solidFill>
                <a:latin typeface="Meiryo"/>
                <a:cs typeface="Meiryo"/>
              </a:rPr>
              <a:t>量</a:t>
            </a:r>
            <a:r>
              <a:rPr sz="1150" spc="-114" dirty="0">
                <a:solidFill>
                  <a:srgbClr val="374050"/>
                </a:solidFill>
                <a:latin typeface="SimSun"/>
                <a:cs typeface="SimSun"/>
              </a:rPr>
              <a:t>および製品リスク区分により変動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150" spc="-114" dirty="0">
                <a:solidFill>
                  <a:srgbClr val="374050"/>
                </a:solidFill>
                <a:latin typeface="SimSun"/>
                <a:cs typeface="SimSun"/>
              </a:rPr>
              <a:t>オプション特約により海外販売も補償範囲に追加可能</a:t>
            </a:r>
            <a:endParaRPr sz="1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981700"/>
            <a:chOff x="0" y="0"/>
            <a:chExt cx="12192000" cy="598170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5067300"/>
            </a:xfrm>
            <a:custGeom>
              <a:avLst/>
              <a:gdLst/>
              <a:ahLst/>
              <a:cxnLst/>
              <a:rect l="l" t="t" r="r" b="b"/>
              <a:pathLst>
                <a:path w="12192000" h="5067300">
                  <a:moveTo>
                    <a:pt x="0" y="5067299"/>
                  </a:moveTo>
                  <a:lnTo>
                    <a:pt x="12191999" y="50672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0672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10" dirty="0"/>
              <a:t>ターゲット</a:t>
            </a:r>
            <a:r>
              <a:rPr spc="-310" dirty="0">
                <a:latin typeface="BIZ UDPGothic"/>
                <a:cs typeface="BIZ UDPGothic"/>
              </a:rPr>
              <a:t>業界</a:t>
            </a:r>
            <a:r>
              <a:rPr spc="-40" dirty="0"/>
              <a:t>‧セグメント</a:t>
            </a:r>
          </a:p>
        </p:txBody>
      </p:sp>
      <p:sp>
        <p:nvSpPr>
          <p:cNvPr id="7" name="object 7"/>
          <p:cNvSpPr/>
          <p:nvPr/>
        </p:nvSpPr>
        <p:spPr>
          <a:xfrm>
            <a:off x="457199" y="1371599"/>
            <a:ext cx="5334000" cy="4152900"/>
          </a:xfrm>
          <a:custGeom>
            <a:avLst/>
            <a:gdLst/>
            <a:ahLst/>
            <a:cxnLst/>
            <a:rect l="l" t="t" r="r" b="b"/>
            <a:pathLst>
              <a:path w="5334000" h="4152900">
                <a:moveTo>
                  <a:pt x="5262802" y="4152899"/>
                </a:moveTo>
                <a:lnTo>
                  <a:pt x="71196" y="4152899"/>
                </a:lnTo>
                <a:lnTo>
                  <a:pt x="66241" y="4152411"/>
                </a:lnTo>
                <a:lnTo>
                  <a:pt x="29705" y="4137277"/>
                </a:lnTo>
                <a:lnTo>
                  <a:pt x="3885" y="4101236"/>
                </a:lnTo>
                <a:lnTo>
                  <a:pt x="0" y="4081702"/>
                </a:lnTo>
                <a:lnTo>
                  <a:pt x="0" y="40766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262802" y="0"/>
                </a:lnTo>
                <a:lnTo>
                  <a:pt x="5304293" y="15621"/>
                </a:lnTo>
                <a:lnTo>
                  <a:pt x="5330112" y="51661"/>
                </a:lnTo>
                <a:lnTo>
                  <a:pt x="5333999" y="71196"/>
                </a:lnTo>
                <a:lnTo>
                  <a:pt x="5333999" y="4081702"/>
                </a:lnTo>
                <a:lnTo>
                  <a:pt x="5318377" y="4123192"/>
                </a:lnTo>
                <a:lnTo>
                  <a:pt x="5282337" y="4149013"/>
                </a:lnTo>
                <a:lnTo>
                  <a:pt x="5267757" y="4152411"/>
                </a:lnTo>
                <a:lnTo>
                  <a:pt x="5262802" y="4152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49499" y="1569211"/>
            <a:ext cx="15494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10" dirty="0">
                <a:solidFill>
                  <a:srgbClr val="374050"/>
                </a:solidFill>
                <a:latin typeface="SimSun"/>
                <a:cs typeface="SimSun"/>
              </a:rPr>
              <a:t>市場規模（国内</a:t>
            </a:r>
            <a:r>
              <a:rPr sz="1700" spc="-130" dirty="0">
                <a:solidFill>
                  <a:srgbClr val="374050"/>
                </a:solidFill>
                <a:latin typeface="SimSun"/>
                <a:cs typeface="SimSun"/>
              </a:rPr>
              <a:t>）</a:t>
            </a:r>
            <a:endParaRPr sz="1700">
              <a:latin typeface="SimSun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5800" y="1371599"/>
            <a:ext cx="11049000" cy="4152900"/>
            <a:chOff x="685800" y="1371599"/>
            <a:chExt cx="11049000" cy="41529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095499"/>
              <a:ext cx="4876799" cy="27431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798" y="1371599"/>
              <a:ext cx="5334000" cy="41528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778124" y="5065839"/>
            <a:ext cx="6921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単位：億円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6146926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37676" y="6140496"/>
            <a:ext cx="410209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24/25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16700" y="1569211"/>
            <a:ext cx="11684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10" dirty="0">
                <a:solidFill>
                  <a:srgbClr val="374050"/>
                </a:solidFill>
                <a:latin typeface="SimSun"/>
                <a:cs typeface="SimSun"/>
              </a:rPr>
              <a:t>業</a:t>
            </a:r>
            <a:r>
              <a:rPr sz="1700" spc="-210" dirty="0">
                <a:solidFill>
                  <a:srgbClr val="374050"/>
                </a:solidFill>
                <a:latin typeface="Meiryo"/>
                <a:cs typeface="Meiryo"/>
              </a:rPr>
              <a:t>界</a:t>
            </a:r>
            <a:r>
              <a:rPr sz="1700" spc="-210" dirty="0">
                <a:solidFill>
                  <a:srgbClr val="374050"/>
                </a:solidFill>
                <a:latin typeface="SimSun"/>
                <a:cs typeface="SimSun"/>
              </a:rPr>
              <a:t>別</a:t>
            </a:r>
            <a:r>
              <a:rPr sz="1700" spc="-210" dirty="0">
                <a:solidFill>
                  <a:srgbClr val="374050"/>
                </a:solidFill>
                <a:latin typeface="Meiryo"/>
                <a:cs typeface="Meiryo"/>
              </a:rPr>
              <a:t>⽤</a:t>
            </a:r>
            <a:r>
              <a:rPr sz="1700" spc="-175" dirty="0">
                <a:solidFill>
                  <a:srgbClr val="374050"/>
                </a:solidFill>
                <a:latin typeface="SimSun"/>
                <a:cs typeface="SimSun"/>
              </a:rPr>
              <a:t>途例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26300" y="1973488"/>
            <a:ext cx="3755390" cy="25939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550" spc="-160" dirty="0">
                <a:solidFill>
                  <a:srgbClr val="374050"/>
                </a:solidFill>
                <a:latin typeface="PMingLiU"/>
                <a:cs typeface="PMingLiU"/>
              </a:rPr>
              <a:t>コールセンター </a:t>
            </a:r>
            <a:r>
              <a:rPr sz="1500" b="1" dirty="0">
                <a:solidFill>
                  <a:srgbClr val="2562EB"/>
                </a:solidFill>
                <a:latin typeface="DejaVu Sans"/>
                <a:cs typeface="DejaVu Sans"/>
              </a:rPr>
              <a:t>6,500</a:t>
            </a:r>
            <a:r>
              <a:rPr sz="1700" spc="-130" dirty="0">
                <a:solidFill>
                  <a:srgbClr val="2562EB"/>
                </a:solidFill>
                <a:latin typeface="SimSun"/>
                <a:cs typeface="SimSun"/>
              </a:rPr>
              <a:t>億円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オペレータ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が顧客の感情</a:t>
            </a: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をリアルタイム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で把握し対応品質向上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550" spc="-210" dirty="0">
                <a:solidFill>
                  <a:srgbClr val="374050"/>
                </a:solidFill>
                <a:latin typeface="Meiryo"/>
                <a:cs typeface="Meiryo"/>
              </a:rPr>
              <a:t>⼩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売</a:t>
            </a:r>
            <a:r>
              <a:rPr sz="1550" spc="-210" dirty="0">
                <a:solidFill>
                  <a:srgbClr val="374050"/>
                </a:solidFill>
                <a:latin typeface="PMingLiU"/>
                <a:cs typeface="PMingLiU"/>
              </a:rPr>
              <a:t>‧</a:t>
            </a:r>
            <a:r>
              <a:rPr sz="1550" spc="-185" dirty="0">
                <a:solidFill>
                  <a:srgbClr val="374050"/>
                </a:solidFill>
                <a:latin typeface="SimSun"/>
                <a:cs typeface="SimSun"/>
              </a:rPr>
              <a:t>接客 </a:t>
            </a:r>
            <a:r>
              <a:rPr sz="1500" b="1" dirty="0">
                <a:solidFill>
                  <a:srgbClr val="7C3AEC"/>
                </a:solidFill>
                <a:latin typeface="DejaVu Sans"/>
                <a:cs typeface="DejaVu Sans"/>
              </a:rPr>
              <a:t>1,200</a:t>
            </a:r>
            <a:r>
              <a:rPr sz="1700" spc="-130" dirty="0">
                <a:solidFill>
                  <a:srgbClr val="7C3AEC"/>
                </a:solidFill>
                <a:latin typeface="SimSun"/>
                <a:cs typeface="SimSun"/>
              </a:rPr>
              <a:t>億円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VIP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対応</a:t>
            </a:r>
            <a:r>
              <a:rPr sz="1150" spc="-120" dirty="0">
                <a:solidFill>
                  <a:srgbClr val="4A5462"/>
                </a:solidFill>
                <a:latin typeface="PMingLiU"/>
                <a:cs typeface="PMingLiU"/>
              </a:rPr>
              <a:t>‧クレーム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兆候の早期検知に</a:t>
            </a:r>
            <a:r>
              <a:rPr sz="1150" spc="-130" dirty="0">
                <a:solidFill>
                  <a:srgbClr val="4A5462"/>
                </a:solidFill>
                <a:latin typeface="PMingLiU"/>
                <a:cs typeface="PMingLiU"/>
              </a:rPr>
              <a:t>よる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顧客満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⾜</a:t>
            </a:r>
            <a:r>
              <a:rPr sz="1150" spc="-90" dirty="0">
                <a:solidFill>
                  <a:srgbClr val="4A5462"/>
                </a:solidFill>
                <a:latin typeface="SimSun"/>
                <a:cs typeface="SimSun"/>
              </a:rPr>
              <a:t>度向上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医療</a:t>
            </a:r>
            <a:r>
              <a:rPr sz="1550" spc="-210" dirty="0">
                <a:solidFill>
                  <a:srgbClr val="374050"/>
                </a:solidFill>
                <a:latin typeface="PMingLiU"/>
                <a:cs typeface="PMingLiU"/>
              </a:rPr>
              <a:t>‧</a:t>
            </a:r>
            <a:r>
              <a:rPr sz="1550" spc="-185" dirty="0">
                <a:solidFill>
                  <a:srgbClr val="374050"/>
                </a:solidFill>
                <a:latin typeface="SimSun"/>
                <a:cs typeface="SimSun"/>
              </a:rPr>
              <a:t>介護 </a:t>
            </a:r>
            <a:r>
              <a:rPr sz="1500" b="1" dirty="0">
                <a:solidFill>
                  <a:srgbClr val="049569"/>
                </a:solidFill>
                <a:latin typeface="DejaVu Sans"/>
                <a:cs typeface="DejaVu Sans"/>
              </a:rPr>
              <a:t>8,000</a:t>
            </a:r>
            <a:r>
              <a:rPr sz="1700" spc="-130" dirty="0">
                <a:solidFill>
                  <a:srgbClr val="049569"/>
                </a:solidFill>
                <a:latin typeface="SimSun"/>
                <a:cs typeface="SimSun"/>
              </a:rPr>
              <a:t>億円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認知症患者の不安検知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適切な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ケア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の提供に</a:t>
            </a:r>
            <a:r>
              <a:rPr sz="1150" spc="-130" dirty="0">
                <a:solidFill>
                  <a:srgbClr val="4A5462"/>
                </a:solidFill>
                <a:latin typeface="PMingLiU"/>
                <a:cs typeface="PMingLiU"/>
              </a:rPr>
              <a:t>よる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QOL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向上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550" spc="-195" dirty="0">
                <a:solidFill>
                  <a:srgbClr val="374050"/>
                </a:solidFill>
                <a:latin typeface="SimSun"/>
                <a:cs typeface="SimSun"/>
              </a:rPr>
              <a:t>教育 </a:t>
            </a:r>
            <a:r>
              <a:rPr sz="1500" b="1" dirty="0">
                <a:solidFill>
                  <a:srgbClr val="D97705"/>
                </a:solidFill>
                <a:latin typeface="DejaVu Sans"/>
                <a:cs typeface="DejaVu Sans"/>
              </a:rPr>
              <a:t>4,000</a:t>
            </a:r>
            <a:r>
              <a:rPr sz="1700" spc="-130" dirty="0">
                <a:solidFill>
                  <a:srgbClr val="D97705"/>
                </a:solidFill>
                <a:latin typeface="SimSun"/>
                <a:cs typeface="SimSun"/>
              </a:rPr>
              <a:t>億円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⽣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徒の集中度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理解度</a:t>
            </a: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をリアルタイム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に可視化し教育効果向上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300" y="4602388"/>
            <a:ext cx="3355340" cy="62230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550" spc="-180" dirty="0">
                <a:solidFill>
                  <a:srgbClr val="374050"/>
                </a:solidFill>
                <a:latin typeface="PMingLiU"/>
                <a:cs typeface="PMingLiU"/>
              </a:rPr>
              <a:t>スマートファクトリー </a:t>
            </a:r>
            <a:r>
              <a:rPr sz="1500" b="1" dirty="0">
                <a:solidFill>
                  <a:srgbClr val="DB2525"/>
                </a:solidFill>
                <a:latin typeface="DejaVu Sans"/>
                <a:cs typeface="DejaVu Sans"/>
              </a:rPr>
              <a:t>3,000</a:t>
            </a:r>
            <a:r>
              <a:rPr sz="1700" spc="-130" dirty="0">
                <a:solidFill>
                  <a:srgbClr val="DB2525"/>
                </a:solidFill>
                <a:latin typeface="SimSun"/>
                <a:cs typeface="SimSun"/>
              </a:rPr>
              <a:t>億円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作業員の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疲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労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危険感情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モニタリング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に</a:t>
            </a:r>
            <a:r>
              <a:rPr sz="1150" spc="-130" dirty="0">
                <a:solidFill>
                  <a:srgbClr val="4A5462"/>
                </a:solidFill>
                <a:latin typeface="PMingLiU"/>
                <a:cs typeface="PMingLiU"/>
              </a:rPr>
              <a:t>よる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安全性向上</a:t>
            </a:r>
            <a:endParaRPr sz="1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467600"/>
            <a:chOff x="0" y="0"/>
            <a:chExt cx="12192000" cy="7467600"/>
          </a:xfrm>
        </p:grpSpPr>
        <p:sp>
          <p:nvSpPr>
            <p:cNvPr id="3" name="object 3"/>
            <p:cNvSpPr/>
            <p:nvPr/>
          </p:nvSpPr>
          <p:spPr>
            <a:xfrm>
              <a:off x="0" y="685799"/>
              <a:ext cx="12192000" cy="6781800"/>
            </a:xfrm>
            <a:custGeom>
              <a:avLst/>
              <a:gdLst/>
              <a:ahLst/>
              <a:cxnLst/>
              <a:rect l="l" t="t" r="r" b="b"/>
              <a:pathLst>
                <a:path w="12192000" h="6781800">
                  <a:moveTo>
                    <a:pt x="0" y="6781799"/>
                  </a:moveTo>
                  <a:lnTo>
                    <a:pt x="12191999" y="67817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67817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800"/>
            </a:xfrm>
            <a:custGeom>
              <a:avLst/>
              <a:gdLst/>
              <a:ahLst/>
              <a:cxnLst/>
              <a:rect l="l" t="t" r="r" b="b"/>
              <a:pathLst>
                <a:path w="12192000" h="685800">
                  <a:moveTo>
                    <a:pt x="12191999" y="685799"/>
                  </a:moveTo>
                  <a:lnTo>
                    <a:pt x="0" y="6857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685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4952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29031"/>
            <a:ext cx="139700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20" dirty="0">
                <a:latin typeface="BIZ UDPGothic"/>
                <a:cs typeface="BIZ UDPGothic"/>
              </a:rPr>
              <a:t>次のステップ</a:t>
            </a:r>
            <a:endParaRPr sz="2000">
              <a:latin typeface="BIZ UDPGothic"/>
              <a:cs typeface="BIZ UDP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799" y="990599"/>
            <a:ext cx="5638800" cy="6172200"/>
            <a:chOff x="304799" y="990599"/>
            <a:chExt cx="5638800" cy="6172200"/>
          </a:xfrm>
        </p:grpSpPr>
        <p:sp>
          <p:nvSpPr>
            <p:cNvPr id="8" name="object 8"/>
            <p:cNvSpPr/>
            <p:nvPr/>
          </p:nvSpPr>
          <p:spPr>
            <a:xfrm>
              <a:off x="304799" y="990599"/>
              <a:ext cx="5638800" cy="6172200"/>
            </a:xfrm>
            <a:custGeom>
              <a:avLst/>
              <a:gdLst/>
              <a:ahLst/>
              <a:cxnLst/>
              <a:rect l="l" t="t" r="r" b="b"/>
              <a:pathLst>
                <a:path w="5638800" h="6172200">
                  <a:moveTo>
                    <a:pt x="5567602" y="6172198"/>
                  </a:moveTo>
                  <a:lnTo>
                    <a:pt x="71196" y="6172198"/>
                  </a:lnTo>
                  <a:lnTo>
                    <a:pt x="66241" y="6171710"/>
                  </a:lnTo>
                  <a:lnTo>
                    <a:pt x="29705" y="6156577"/>
                  </a:lnTo>
                  <a:lnTo>
                    <a:pt x="3885" y="6120536"/>
                  </a:lnTo>
                  <a:lnTo>
                    <a:pt x="0" y="6101002"/>
                  </a:lnTo>
                  <a:lnTo>
                    <a:pt x="0" y="60959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2" y="3885"/>
                  </a:lnTo>
                  <a:lnTo>
                    <a:pt x="71196" y="0"/>
                  </a:lnTo>
                  <a:lnTo>
                    <a:pt x="5567602" y="0"/>
                  </a:lnTo>
                  <a:lnTo>
                    <a:pt x="5609093" y="15621"/>
                  </a:lnTo>
                  <a:lnTo>
                    <a:pt x="5634913" y="51661"/>
                  </a:lnTo>
                  <a:lnTo>
                    <a:pt x="5638798" y="71196"/>
                  </a:lnTo>
                  <a:lnTo>
                    <a:pt x="5638798" y="6101002"/>
                  </a:lnTo>
                  <a:lnTo>
                    <a:pt x="5623177" y="6142492"/>
                  </a:lnTo>
                  <a:lnTo>
                    <a:pt x="5587137" y="6168313"/>
                  </a:lnTo>
                  <a:lnTo>
                    <a:pt x="5572557" y="6171710"/>
                  </a:lnTo>
                  <a:lnTo>
                    <a:pt x="5567602" y="61721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496" y="1238502"/>
              <a:ext cx="172253" cy="14559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30249" y="1162418"/>
            <a:ext cx="138366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25" dirty="0">
                <a:solidFill>
                  <a:srgbClr val="374050"/>
                </a:solidFill>
                <a:latin typeface="SimSun"/>
                <a:cs typeface="SimSun"/>
              </a:rPr>
              <a:t>アクションプラン</a:t>
            </a:r>
            <a:endParaRPr sz="1550">
              <a:latin typeface="SimSun"/>
              <a:cs typeface="SimSu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48398" y="990599"/>
            <a:ext cx="5638800" cy="6172200"/>
            <a:chOff x="6248398" y="990599"/>
            <a:chExt cx="5638800" cy="6172200"/>
          </a:xfrm>
        </p:grpSpPr>
        <p:sp>
          <p:nvSpPr>
            <p:cNvPr id="12" name="object 12"/>
            <p:cNvSpPr/>
            <p:nvPr/>
          </p:nvSpPr>
          <p:spPr>
            <a:xfrm>
              <a:off x="6248398" y="990599"/>
              <a:ext cx="5638800" cy="6172200"/>
            </a:xfrm>
            <a:custGeom>
              <a:avLst/>
              <a:gdLst/>
              <a:ahLst/>
              <a:cxnLst/>
              <a:rect l="l" t="t" r="r" b="b"/>
              <a:pathLst>
                <a:path w="5638800" h="6172200">
                  <a:moveTo>
                    <a:pt x="5567603" y="6172198"/>
                  </a:moveTo>
                  <a:lnTo>
                    <a:pt x="71196" y="6172198"/>
                  </a:lnTo>
                  <a:lnTo>
                    <a:pt x="66241" y="6171710"/>
                  </a:lnTo>
                  <a:lnTo>
                    <a:pt x="29705" y="6156577"/>
                  </a:lnTo>
                  <a:lnTo>
                    <a:pt x="3885" y="6120536"/>
                  </a:lnTo>
                  <a:lnTo>
                    <a:pt x="0" y="6101002"/>
                  </a:lnTo>
                  <a:lnTo>
                    <a:pt x="0" y="60959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567603" y="0"/>
                  </a:lnTo>
                  <a:lnTo>
                    <a:pt x="5609092" y="15621"/>
                  </a:lnTo>
                  <a:lnTo>
                    <a:pt x="5634913" y="51661"/>
                  </a:lnTo>
                  <a:lnTo>
                    <a:pt x="5638798" y="71196"/>
                  </a:lnTo>
                  <a:lnTo>
                    <a:pt x="5638798" y="6101002"/>
                  </a:lnTo>
                  <a:lnTo>
                    <a:pt x="5623176" y="6142492"/>
                  </a:lnTo>
                  <a:lnTo>
                    <a:pt x="5587137" y="6168313"/>
                  </a:lnTo>
                  <a:lnTo>
                    <a:pt x="5572557" y="6171710"/>
                  </a:lnTo>
                  <a:lnTo>
                    <a:pt x="5567603" y="61721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38887" y="1600199"/>
              <a:ext cx="5257800" cy="390525"/>
            </a:xfrm>
            <a:custGeom>
              <a:avLst/>
              <a:gdLst/>
              <a:ahLst/>
              <a:cxnLst/>
              <a:rect l="l" t="t" r="r" b="b"/>
              <a:pathLst>
                <a:path w="5257800" h="390525">
                  <a:moveTo>
                    <a:pt x="5257800" y="0"/>
                  </a:moveTo>
                  <a:lnTo>
                    <a:pt x="5257800" y="0"/>
                  </a:lnTo>
                  <a:lnTo>
                    <a:pt x="0" y="0"/>
                  </a:lnTo>
                  <a:lnTo>
                    <a:pt x="0" y="390525"/>
                  </a:lnTo>
                  <a:lnTo>
                    <a:pt x="5257800" y="390525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91499" y="1990724"/>
              <a:ext cx="1752600" cy="381000"/>
            </a:xfrm>
            <a:custGeom>
              <a:avLst/>
              <a:gdLst/>
              <a:ahLst/>
              <a:cxnLst/>
              <a:rect l="l" t="t" r="r" b="b"/>
              <a:pathLst>
                <a:path w="1752600" h="381000">
                  <a:moveTo>
                    <a:pt x="1752599" y="380999"/>
                  </a:moveTo>
                  <a:lnTo>
                    <a:pt x="0" y="380999"/>
                  </a:lnTo>
                  <a:lnTo>
                    <a:pt x="0" y="0"/>
                  </a:lnTo>
                  <a:lnTo>
                    <a:pt x="1752599" y="0"/>
                  </a:lnTo>
                  <a:lnTo>
                    <a:pt x="17525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91499" y="2371724"/>
              <a:ext cx="876300" cy="390525"/>
            </a:xfrm>
            <a:custGeom>
              <a:avLst/>
              <a:gdLst/>
              <a:ahLst/>
              <a:cxnLst/>
              <a:rect l="l" t="t" r="r" b="b"/>
              <a:pathLst>
                <a:path w="876300" h="390525">
                  <a:moveTo>
                    <a:pt x="876299" y="390524"/>
                  </a:moveTo>
                  <a:lnTo>
                    <a:pt x="0" y="390524"/>
                  </a:lnTo>
                  <a:lnTo>
                    <a:pt x="0" y="0"/>
                  </a:lnTo>
                  <a:lnTo>
                    <a:pt x="876299" y="0"/>
                  </a:lnTo>
                  <a:lnTo>
                    <a:pt x="876299" y="390524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91499" y="2762249"/>
              <a:ext cx="1752600" cy="390525"/>
            </a:xfrm>
            <a:custGeom>
              <a:avLst/>
              <a:gdLst/>
              <a:ahLst/>
              <a:cxnLst/>
              <a:rect l="l" t="t" r="r" b="b"/>
              <a:pathLst>
                <a:path w="1752600" h="390525">
                  <a:moveTo>
                    <a:pt x="1752599" y="390524"/>
                  </a:moveTo>
                  <a:lnTo>
                    <a:pt x="0" y="390524"/>
                  </a:lnTo>
                  <a:lnTo>
                    <a:pt x="0" y="0"/>
                  </a:lnTo>
                  <a:lnTo>
                    <a:pt x="1752599" y="0"/>
                  </a:lnTo>
                  <a:lnTo>
                    <a:pt x="1752599" y="390524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44099" y="3152774"/>
              <a:ext cx="876300" cy="390525"/>
            </a:xfrm>
            <a:custGeom>
              <a:avLst/>
              <a:gdLst/>
              <a:ahLst/>
              <a:cxnLst/>
              <a:rect l="l" t="t" r="r" b="b"/>
              <a:pathLst>
                <a:path w="876300" h="390525">
                  <a:moveTo>
                    <a:pt x="876299" y="390524"/>
                  </a:moveTo>
                  <a:lnTo>
                    <a:pt x="0" y="390524"/>
                  </a:lnTo>
                  <a:lnTo>
                    <a:pt x="0" y="0"/>
                  </a:lnTo>
                  <a:lnTo>
                    <a:pt x="876299" y="0"/>
                  </a:lnTo>
                  <a:lnTo>
                    <a:pt x="876299" y="390524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91487" y="1981199"/>
              <a:ext cx="1762125" cy="400050"/>
            </a:xfrm>
            <a:custGeom>
              <a:avLst/>
              <a:gdLst/>
              <a:ahLst/>
              <a:cxnLst/>
              <a:rect l="l" t="t" r="r" b="b"/>
              <a:pathLst>
                <a:path w="1762125" h="400050">
                  <a:moveTo>
                    <a:pt x="1762125" y="0"/>
                  </a:moveTo>
                  <a:lnTo>
                    <a:pt x="1752600" y="0"/>
                  </a:lnTo>
                  <a:lnTo>
                    <a:pt x="876300" y="0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0" y="400050"/>
                  </a:lnTo>
                  <a:lnTo>
                    <a:pt x="9525" y="400050"/>
                  </a:lnTo>
                  <a:lnTo>
                    <a:pt x="9525" y="9525"/>
                  </a:lnTo>
                  <a:lnTo>
                    <a:pt x="876300" y="9525"/>
                  </a:lnTo>
                  <a:lnTo>
                    <a:pt x="1752600" y="9525"/>
                  </a:lnTo>
                  <a:lnTo>
                    <a:pt x="1752600" y="400050"/>
                  </a:lnTo>
                  <a:lnTo>
                    <a:pt x="1762125" y="400050"/>
                  </a:lnTo>
                  <a:lnTo>
                    <a:pt x="1762125" y="9525"/>
                  </a:lnTo>
                  <a:lnTo>
                    <a:pt x="1762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38899" y="2371724"/>
              <a:ext cx="1752600" cy="9525"/>
            </a:xfrm>
            <a:custGeom>
              <a:avLst/>
              <a:gdLst/>
              <a:ahLst/>
              <a:cxnLst/>
              <a:rect l="l" t="t" r="r" b="b"/>
              <a:pathLst>
                <a:path w="1752600" h="9525">
                  <a:moveTo>
                    <a:pt x="175259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1752599" y="0"/>
                  </a:lnTo>
                  <a:lnTo>
                    <a:pt x="1752599" y="9524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91487" y="2371724"/>
              <a:ext cx="1762125" cy="400050"/>
            </a:xfrm>
            <a:custGeom>
              <a:avLst/>
              <a:gdLst/>
              <a:ahLst/>
              <a:cxnLst/>
              <a:rect l="l" t="t" r="r" b="b"/>
              <a:pathLst>
                <a:path w="1762125" h="400050">
                  <a:moveTo>
                    <a:pt x="1762125" y="0"/>
                  </a:moveTo>
                  <a:lnTo>
                    <a:pt x="885825" y="0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0" y="400050"/>
                  </a:lnTo>
                  <a:lnTo>
                    <a:pt x="9525" y="400050"/>
                  </a:lnTo>
                  <a:lnTo>
                    <a:pt x="9525" y="9525"/>
                  </a:lnTo>
                  <a:lnTo>
                    <a:pt x="876300" y="9525"/>
                  </a:lnTo>
                  <a:lnTo>
                    <a:pt x="876300" y="400050"/>
                  </a:lnTo>
                  <a:lnTo>
                    <a:pt x="885825" y="400050"/>
                  </a:lnTo>
                  <a:lnTo>
                    <a:pt x="885825" y="9525"/>
                  </a:lnTo>
                  <a:lnTo>
                    <a:pt x="1762125" y="9525"/>
                  </a:lnTo>
                  <a:lnTo>
                    <a:pt x="1762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38887" y="2371724"/>
              <a:ext cx="5257800" cy="400050"/>
            </a:xfrm>
            <a:custGeom>
              <a:avLst/>
              <a:gdLst/>
              <a:ahLst/>
              <a:cxnLst/>
              <a:rect l="l" t="t" r="r" b="b"/>
              <a:pathLst>
                <a:path w="5257800" h="400050">
                  <a:moveTo>
                    <a:pt x="1752600" y="390525"/>
                  </a:moveTo>
                  <a:lnTo>
                    <a:pt x="0" y="390525"/>
                  </a:lnTo>
                  <a:lnTo>
                    <a:pt x="0" y="400050"/>
                  </a:lnTo>
                  <a:lnTo>
                    <a:pt x="1752600" y="400050"/>
                  </a:lnTo>
                  <a:lnTo>
                    <a:pt x="1752600" y="390525"/>
                  </a:lnTo>
                  <a:close/>
                </a:path>
                <a:path w="5257800" h="400050">
                  <a:moveTo>
                    <a:pt x="5257800" y="0"/>
                  </a:moveTo>
                  <a:lnTo>
                    <a:pt x="4381500" y="0"/>
                  </a:lnTo>
                  <a:lnTo>
                    <a:pt x="3514725" y="0"/>
                  </a:lnTo>
                  <a:lnTo>
                    <a:pt x="3514725" y="9525"/>
                  </a:lnTo>
                  <a:lnTo>
                    <a:pt x="4381500" y="9525"/>
                  </a:lnTo>
                  <a:lnTo>
                    <a:pt x="5257800" y="9525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91487" y="2762249"/>
              <a:ext cx="1762125" cy="400050"/>
            </a:xfrm>
            <a:custGeom>
              <a:avLst/>
              <a:gdLst/>
              <a:ahLst/>
              <a:cxnLst/>
              <a:rect l="l" t="t" r="r" b="b"/>
              <a:pathLst>
                <a:path w="1762125" h="400050">
                  <a:moveTo>
                    <a:pt x="1762125" y="0"/>
                  </a:moveTo>
                  <a:lnTo>
                    <a:pt x="1752600" y="0"/>
                  </a:lnTo>
                  <a:lnTo>
                    <a:pt x="885825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0" y="400050"/>
                  </a:lnTo>
                  <a:lnTo>
                    <a:pt x="9525" y="400050"/>
                  </a:lnTo>
                  <a:lnTo>
                    <a:pt x="9525" y="9525"/>
                  </a:lnTo>
                  <a:lnTo>
                    <a:pt x="885825" y="9525"/>
                  </a:lnTo>
                  <a:lnTo>
                    <a:pt x="1752600" y="9525"/>
                  </a:lnTo>
                  <a:lnTo>
                    <a:pt x="1752600" y="400050"/>
                  </a:lnTo>
                  <a:lnTo>
                    <a:pt x="1762125" y="400050"/>
                  </a:lnTo>
                  <a:lnTo>
                    <a:pt x="1762125" y="9525"/>
                  </a:lnTo>
                  <a:lnTo>
                    <a:pt x="1762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38887" y="2762249"/>
              <a:ext cx="5257800" cy="400050"/>
            </a:xfrm>
            <a:custGeom>
              <a:avLst/>
              <a:gdLst/>
              <a:ahLst/>
              <a:cxnLst/>
              <a:rect l="l" t="t" r="r" b="b"/>
              <a:pathLst>
                <a:path w="5257800" h="400050">
                  <a:moveTo>
                    <a:pt x="1752600" y="390525"/>
                  </a:moveTo>
                  <a:lnTo>
                    <a:pt x="0" y="390525"/>
                  </a:lnTo>
                  <a:lnTo>
                    <a:pt x="0" y="400050"/>
                  </a:lnTo>
                  <a:lnTo>
                    <a:pt x="1752600" y="400050"/>
                  </a:lnTo>
                  <a:lnTo>
                    <a:pt x="1752600" y="390525"/>
                  </a:lnTo>
                  <a:close/>
                </a:path>
                <a:path w="5257800" h="400050">
                  <a:moveTo>
                    <a:pt x="5257800" y="0"/>
                  </a:moveTo>
                  <a:lnTo>
                    <a:pt x="4381500" y="0"/>
                  </a:lnTo>
                  <a:lnTo>
                    <a:pt x="3514725" y="0"/>
                  </a:lnTo>
                  <a:lnTo>
                    <a:pt x="3514725" y="9525"/>
                  </a:lnTo>
                  <a:lnTo>
                    <a:pt x="4381500" y="9525"/>
                  </a:lnTo>
                  <a:lnTo>
                    <a:pt x="5257800" y="9525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91487" y="3152774"/>
              <a:ext cx="2638425" cy="390525"/>
            </a:xfrm>
            <a:custGeom>
              <a:avLst/>
              <a:gdLst/>
              <a:ahLst/>
              <a:cxnLst/>
              <a:rect l="l" t="t" r="r" b="b"/>
              <a:pathLst>
                <a:path w="2638425" h="390525">
                  <a:moveTo>
                    <a:pt x="2638425" y="0"/>
                  </a:moveTo>
                  <a:lnTo>
                    <a:pt x="2628900" y="0"/>
                  </a:lnTo>
                  <a:lnTo>
                    <a:pt x="1762125" y="0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9525"/>
                  </a:lnTo>
                  <a:lnTo>
                    <a:pt x="876300" y="9525"/>
                  </a:lnTo>
                  <a:lnTo>
                    <a:pt x="1752600" y="9525"/>
                  </a:lnTo>
                  <a:lnTo>
                    <a:pt x="1752600" y="390525"/>
                  </a:lnTo>
                  <a:lnTo>
                    <a:pt x="1762125" y="390525"/>
                  </a:lnTo>
                  <a:lnTo>
                    <a:pt x="1762125" y="9525"/>
                  </a:lnTo>
                  <a:lnTo>
                    <a:pt x="2628900" y="9525"/>
                  </a:lnTo>
                  <a:lnTo>
                    <a:pt x="2628900" y="390525"/>
                  </a:lnTo>
                  <a:lnTo>
                    <a:pt x="2638425" y="390525"/>
                  </a:lnTo>
                  <a:lnTo>
                    <a:pt x="2638425" y="9525"/>
                  </a:lnTo>
                  <a:lnTo>
                    <a:pt x="2638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29924" y="3152774"/>
              <a:ext cx="866775" cy="9525"/>
            </a:xfrm>
            <a:custGeom>
              <a:avLst/>
              <a:gdLst/>
              <a:ahLst/>
              <a:cxnLst/>
              <a:rect l="l" t="t" r="r" b="b"/>
              <a:pathLst>
                <a:path w="866775" h="9525">
                  <a:moveTo>
                    <a:pt x="86677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866774" y="0"/>
                  </a:lnTo>
                  <a:lnTo>
                    <a:pt x="866774" y="9524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44099" y="3533774"/>
              <a:ext cx="885825" cy="9525"/>
            </a:xfrm>
            <a:custGeom>
              <a:avLst/>
              <a:gdLst/>
              <a:ahLst/>
              <a:cxnLst/>
              <a:rect l="l" t="t" r="r" b="b"/>
              <a:pathLst>
                <a:path w="885825" h="9525">
                  <a:moveTo>
                    <a:pt x="8858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885824" y="0"/>
                  </a:lnTo>
                  <a:lnTo>
                    <a:pt x="885824" y="9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8899" y="1239440"/>
              <a:ext cx="171449" cy="15001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673850" y="1162418"/>
            <a:ext cx="207454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215" dirty="0">
                <a:solidFill>
                  <a:srgbClr val="374050"/>
                </a:solidFill>
                <a:latin typeface="SimSun"/>
                <a:cs typeface="SimSun"/>
              </a:rPr>
              <a:t>実施計画とマイルストーン</a:t>
            </a:r>
            <a:endParaRPr sz="1550">
              <a:latin typeface="SimSun"/>
              <a:cs typeface="SimSu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38899" y="1600199"/>
            <a:ext cx="5257800" cy="3905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525"/>
              </a:spcBef>
              <a:tabLst>
                <a:tab pos="2061210" algn="l"/>
                <a:tab pos="2937510" algn="l"/>
                <a:tab pos="3813810" algn="l"/>
                <a:tab pos="4690110" algn="l"/>
              </a:tabLst>
            </a:pPr>
            <a:r>
              <a:rPr sz="1350" spc="-170" dirty="0">
                <a:latin typeface="SimSun"/>
                <a:cs typeface="SimSun"/>
              </a:rPr>
              <a:t>作業項</a:t>
            </a:r>
            <a:r>
              <a:rPr sz="1350" spc="-50" dirty="0">
                <a:latin typeface="Meiryo"/>
                <a:cs typeface="Meiryo"/>
              </a:rPr>
              <a:t>⽬</a:t>
            </a:r>
            <a:r>
              <a:rPr sz="1350" dirty="0">
                <a:latin typeface="Meiryo"/>
                <a:cs typeface="Meiryo"/>
              </a:rPr>
              <a:t>	</a:t>
            </a:r>
            <a:r>
              <a:rPr sz="1350" spc="-170" dirty="0">
                <a:latin typeface="SimSun"/>
                <a:cs typeface="SimSun"/>
              </a:rPr>
              <a:t>週</a:t>
            </a:r>
            <a:r>
              <a:rPr sz="1200" b="1" spc="-50" dirty="0">
                <a:latin typeface="DejaVu Sans"/>
                <a:cs typeface="DejaVu Sans"/>
              </a:rPr>
              <a:t>1</a:t>
            </a:r>
            <a:r>
              <a:rPr sz="1200" b="1" dirty="0">
                <a:latin typeface="DejaVu Sans"/>
                <a:cs typeface="DejaVu Sans"/>
              </a:rPr>
              <a:t>	</a:t>
            </a:r>
            <a:r>
              <a:rPr sz="1350" spc="-170" dirty="0">
                <a:latin typeface="SimSun"/>
                <a:cs typeface="SimSun"/>
              </a:rPr>
              <a:t>週</a:t>
            </a:r>
            <a:r>
              <a:rPr sz="1200" b="1" spc="-50" dirty="0">
                <a:latin typeface="DejaVu Sans"/>
                <a:cs typeface="DejaVu Sans"/>
              </a:rPr>
              <a:t>2</a:t>
            </a:r>
            <a:r>
              <a:rPr sz="1200" b="1" dirty="0">
                <a:latin typeface="DejaVu Sans"/>
                <a:cs typeface="DejaVu Sans"/>
              </a:rPr>
              <a:t>	</a:t>
            </a:r>
            <a:r>
              <a:rPr sz="1350" spc="-170" dirty="0">
                <a:latin typeface="SimSun"/>
                <a:cs typeface="SimSun"/>
              </a:rPr>
              <a:t>週</a:t>
            </a:r>
            <a:r>
              <a:rPr sz="1200" b="1" spc="-50" dirty="0">
                <a:latin typeface="DejaVu Sans"/>
                <a:cs typeface="DejaVu Sans"/>
              </a:rPr>
              <a:t>3</a:t>
            </a:r>
            <a:r>
              <a:rPr sz="1200" b="1" dirty="0">
                <a:latin typeface="DejaVu Sans"/>
                <a:cs typeface="DejaVu Sans"/>
              </a:rPr>
              <a:t>	</a:t>
            </a:r>
            <a:r>
              <a:rPr sz="1350" spc="-170" dirty="0">
                <a:latin typeface="SimSun"/>
                <a:cs typeface="SimSun"/>
              </a:rPr>
              <a:t>週</a:t>
            </a:r>
            <a:r>
              <a:rPr sz="1200" b="1" spc="-50" dirty="0">
                <a:latin typeface="DejaVu Sans"/>
                <a:cs typeface="DejaVu Sans"/>
              </a:rPr>
              <a:t>4</a:t>
            </a:r>
            <a:endParaRPr sz="1200">
              <a:latin typeface="DejaVu Sans"/>
              <a:cs typeface="DejaVu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02399" y="2043938"/>
            <a:ext cx="9398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特許</a:t>
            </a:r>
            <a:r>
              <a:rPr sz="1350" spc="-140" dirty="0">
                <a:solidFill>
                  <a:srgbClr val="374050"/>
                </a:solidFill>
                <a:latin typeface="PMingLiU"/>
                <a:cs typeface="PMingLiU"/>
              </a:rPr>
              <a:t>ドラフト</a:t>
            </a:r>
            <a:endParaRPr sz="1350">
              <a:latin typeface="PMingLiU"/>
              <a:cs typeface="PMingLiU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02399" y="2434463"/>
            <a:ext cx="10922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部品発注</a:t>
            </a:r>
            <a:r>
              <a:rPr sz="1350" spc="-170" dirty="0">
                <a:solidFill>
                  <a:srgbClr val="374050"/>
                </a:solidFill>
                <a:latin typeface="PMingLiU"/>
                <a:cs typeface="PMingLiU"/>
              </a:rPr>
              <a:t>‧</a:t>
            </a:r>
            <a:r>
              <a:rPr sz="1350" spc="-110" dirty="0">
                <a:solidFill>
                  <a:srgbClr val="374050"/>
                </a:solidFill>
                <a:latin typeface="SimSun"/>
                <a:cs typeface="SimSun"/>
              </a:rPr>
              <a:t>調達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02399" y="2824988"/>
            <a:ext cx="6350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45" dirty="0">
                <a:solidFill>
                  <a:srgbClr val="374050"/>
                </a:solidFill>
                <a:latin typeface="SimSun"/>
                <a:cs typeface="SimSun"/>
              </a:rPr>
              <a:t>筐体設計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02399" y="3215512"/>
            <a:ext cx="10922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374050"/>
                </a:solidFill>
                <a:latin typeface="Meiryo"/>
                <a:cs typeface="Meiryo"/>
              </a:rPr>
              <a:t>⼈</a:t>
            </a: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体</a:t>
            </a:r>
            <a:r>
              <a:rPr sz="1350" spc="-170" dirty="0">
                <a:solidFill>
                  <a:srgbClr val="374050"/>
                </a:solidFill>
                <a:latin typeface="Meiryo"/>
                <a:cs typeface="Meiryo"/>
              </a:rPr>
              <a:t>⼯</a:t>
            </a:r>
            <a:r>
              <a:rPr sz="1350" spc="-170" dirty="0">
                <a:solidFill>
                  <a:srgbClr val="374050"/>
                </a:solidFill>
                <a:latin typeface="SimSun"/>
                <a:cs typeface="SimSun"/>
              </a:rPr>
              <a:t>学</a:t>
            </a:r>
            <a:r>
              <a:rPr sz="1350" spc="-130" dirty="0">
                <a:solidFill>
                  <a:srgbClr val="374050"/>
                </a:solidFill>
                <a:latin typeface="PMingLiU"/>
                <a:cs typeface="PMingLiU"/>
              </a:rPr>
              <a:t>テスト</a:t>
            </a:r>
            <a:endParaRPr sz="1350">
              <a:latin typeface="PMingLiU"/>
              <a:cs typeface="PMingLiU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438898" y="3886199"/>
            <a:ext cx="2571750" cy="838200"/>
            <a:chOff x="6438898" y="3886199"/>
            <a:chExt cx="2571750" cy="838200"/>
          </a:xfrm>
        </p:grpSpPr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8899" y="3886199"/>
              <a:ext cx="152399" cy="15239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438898" y="4152899"/>
              <a:ext cx="2571750" cy="571500"/>
            </a:xfrm>
            <a:custGeom>
              <a:avLst/>
              <a:gdLst/>
              <a:ahLst/>
              <a:cxnLst/>
              <a:rect l="l" t="t" r="r" b="b"/>
              <a:pathLst>
                <a:path w="2571750" h="571500">
                  <a:moveTo>
                    <a:pt x="2500552" y="571499"/>
                  </a:moveTo>
                  <a:lnTo>
                    <a:pt x="71196" y="571499"/>
                  </a:lnTo>
                  <a:lnTo>
                    <a:pt x="66241" y="571011"/>
                  </a:lnTo>
                  <a:lnTo>
                    <a:pt x="29704" y="555877"/>
                  </a:lnTo>
                  <a:lnTo>
                    <a:pt x="3885" y="519837"/>
                  </a:lnTo>
                  <a:lnTo>
                    <a:pt x="0" y="500302"/>
                  </a:lnTo>
                  <a:lnTo>
                    <a:pt x="0" y="4952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4"/>
                  </a:lnTo>
                  <a:lnTo>
                    <a:pt x="71196" y="0"/>
                  </a:lnTo>
                  <a:lnTo>
                    <a:pt x="2500552" y="0"/>
                  </a:lnTo>
                  <a:lnTo>
                    <a:pt x="2542043" y="15621"/>
                  </a:lnTo>
                  <a:lnTo>
                    <a:pt x="2567863" y="51661"/>
                  </a:lnTo>
                  <a:lnTo>
                    <a:pt x="2571749" y="71196"/>
                  </a:lnTo>
                  <a:lnTo>
                    <a:pt x="2571749" y="500302"/>
                  </a:lnTo>
                  <a:lnTo>
                    <a:pt x="2556127" y="541793"/>
                  </a:lnTo>
                  <a:lnTo>
                    <a:pt x="2520087" y="567613"/>
                  </a:lnTo>
                  <a:lnTo>
                    <a:pt x="2505507" y="571011"/>
                  </a:lnTo>
                  <a:lnTo>
                    <a:pt x="2500552" y="5714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53199" y="428624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8"/>
                  </a:lnTo>
                  <a:lnTo>
                    <a:pt x="67730" y="279115"/>
                  </a:lnTo>
                  <a:lnTo>
                    <a:pt x="34591" y="249081"/>
                  </a:lnTo>
                  <a:lnTo>
                    <a:pt x="11600" y="210720"/>
                  </a:lnTo>
                  <a:lnTo>
                    <a:pt x="732" y="167337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4" y="101065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2" y="29995"/>
                  </a:lnTo>
                  <a:lnTo>
                    <a:pt x="274804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5" y="203733"/>
                  </a:lnTo>
                  <a:lnTo>
                    <a:pt x="274804" y="243191"/>
                  </a:lnTo>
                  <a:lnTo>
                    <a:pt x="243192" y="274803"/>
                  </a:lnTo>
                  <a:lnTo>
                    <a:pt x="203732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8924" y="4362449"/>
              <a:ext cx="133349" cy="15239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654800" y="3822674"/>
            <a:ext cx="93980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-150" dirty="0">
                <a:solidFill>
                  <a:srgbClr val="374050"/>
                </a:solidFill>
                <a:latin typeface="SimSun"/>
                <a:cs typeface="SimSun"/>
              </a:rPr>
              <a:t>重要ポイント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21500" y="4246689"/>
            <a:ext cx="1484630" cy="363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4" dirty="0">
                <a:solidFill>
                  <a:srgbClr val="374050"/>
                </a:solidFill>
                <a:latin typeface="PMingLiU"/>
                <a:cs typeface="PMingLiU"/>
              </a:rPr>
              <a:t>キックオフミーティング</a:t>
            </a:r>
            <a:endParaRPr sz="11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000" spc="-100" dirty="0">
                <a:solidFill>
                  <a:srgbClr val="4A5462"/>
                </a:solidFill>
                <a:latin typeface="SimSun"/>
                <a:cs typeface="SimSun"/>
              </a:rPr>
              <a:t>週</a:t>
            </a:r>
            <a:r>
              <a:rPr sz="900" spc="-10" dirty="0">
                <a:solidFill>
                  <a:srgbClr val="4A5462"/>
                </a:solidFill>
                <a:latin typeface="DejaVu Sans"/>
                <a:cs typeface="DejaVu Sans"/>
              </a:rPr>
              <a:t>1</a:t>
            </a:r>
            <a:r>
              <a:rPr sz="1000" spc="-100" dirty="0">
                <a:solidFill>
                  <a:srgbClr val="4A5462"/>
                </a:solidFill>
                <a:latin typeface="Meiryo"/>
                <a:cs typeface="Meiryo"/>
              </a:rPr>
              <a:t>⽉</a:t>
            </a:r>
            <a:r>
              <a:rPr sz="1000" spc="-100" dirty="0">
                <a:solidFill>
                  <a:srgbClr val="4A5462"/>
                </a:solidFill>
                <a:latin typeface="SimSun"/>
                <a:cs typeface="SimSun"/>
              </a:rPr>
              <a:t>曜</a:t>
            </a:r>
            <a:r>
              <a:rPr sz="1000" spc="-65" dirty="0">
                <a:solidFill>
                  <a:srgbClr val="4A5462"/>
                </a:solidFill>
                <a:latin typeface="Meiryo"/>
                <a:cs typeface="Meiryo"/>
              </a:rPr>
              <a:t>⽇ </a:t>
            </a:r>
            <a:r>
              <a:rPr sz="900" spc="-10" dirty="0">
                <a:solidFill>
                  <a:srgbClr val="4A5462"/>
                </a:solidFill>
                <a:latin typeface="DejaVu Sans"/>
                <a:cs typeface="DejaVu Sans"/>
              </a:rPr>
              <a:t>10:00</a:t>
            </a:r>
            <a:r>
              <a:rPr sz="1000" spc="-50" dirty="0">
                <a:solidFill>
                  <a:srgbClr val="4A5462"/>
                </a:solidFill>
                <a:latin typeface="PMingLiU"/>
                <a:cs typeface="PMingLiU"/>
              </a:rPr>
              <a:t>〜</a:t>
            </a:r>
            <a:endParaRPr sz="1000">
              <a:latin typeface="PMingLiU"/>
              <a:cs typeface="PMingLiU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9124949" y="4152900"/>
            <a:ext cx="2571750" cy="571500"/>
            <a:chOff x="9124949" y="4152900"/>
            <a:chExt cx="2571750" cy="571500"/>
          </a:xfrm>
        </p:grpSpPr>
        <p:sp>
          <p:nvSpPr>
            <p:cNvPr id="42" name="object 42"/>
            <p:cNvSpPr/>
            <p:nvPr/>
          </p:nvSpPr>
          <p:spPr>
            <a:xfrm>
              <a:off x="9124949" y="4152900"/>
              <a:ext cx="2571750" cy="571500"/>
            </a:xfrm>
            <a:custGeom>
              <a:avLst/>
              <a:gdLst/>
              <a:ahLst/>
              <a:cxnLst/>
              <a:rect l="l" t="t" r="r" b="b"/>
              <a:pathLst>
                <a:path w="2571750" h="571500">
                  <a:moveTo>
                    <a:pt x="2500552" y="571499"/>
                  </a:moveTo>
                  <a:lnTo>
                    <a:pt x="71196" y="571499"/>
                  </a:lnTo>
                  <a:lnTo>
                    <a:pt x="66240" y="571011"/>
                  </a:lnTo>
                  <a:lnTo>
                    <a:pt x="29703" y="555877"/>
                  </a:lnTo>
                  <a:lnTo>
                    <a:pt x="3884" y="519837"/>
                  </a:lnTo>
                  <a:lnTo>
                    <a:pt x="0" y="500302"/>
                  </a:lnTo>
                  <a:lnTo>
                    <a:pt x="0" y="495299"/>
                  </a:lnTo>
                  <a:lnTo>
                    <a:pt x="0" y="71196"/>
                  </a:lnTo>
                  <a:lnTo>
                    <a:pt x="15619" y="29704"/>
                  </a:lnTo>
                  <a:lnTo>
                    <a:pt x="51660" y="3884"/>
                  </a:lnTo>
                  <a:lnTo>
                    <a:pt x="71196" y="0"/>
                  </a:lnTo>
                  <a:lnTo>
                    <a:pt x="2500552" y="0"/>
                  </a:lnTo>
                  <a:lnTo>
                    <a:pt x="2542042" y="15621"/>
                  </a:lnTo>
                  <a:lnTo>
                    <a:pt x="2567863" y="51661"/>
                  </a:lnTo>
                  <a:lnTo>
                    <a:pt x="2571749" y="71196"/>
                  </a:lnTo>
                  <a:lnTo>
                    <a:pt x="2571749" y="500302"/>
                  </a:lnTo>
                  <a:lnTo>
                    <a:pt x="2556126" y="541793"/>
                  </a:lnTo>
                  <a:lnTo>
                    <a:pt x="2520086" y="567613"/>
                  </a:lnTo>
                  <a:lnTo>
                    <a:pt x="2505507" y="571011"/>
                  </a:lnTo>
                  <a:lnTo>
                    <a:pt x="2500552" y="571499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239249" y="428624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8"/>
                  </a:lnTo>
                  <a:lnTo>
                    <a:pt x="67730" y="279115"/>
                  </a:lnTo>
                  <a:lnTo>
                    <a:pt x="34590" y="249081"/>
                  </a:lnTo>
                  <a:lnTo>
                    <a:pt x="11599" y="210720"/>
                  </a:lnTo>
                  <a:lnTo>
                    <a:pt x="731" y="167337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3" y="101065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1" y="29995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6"/>
                  </a:lnTo>
                  <a:lnTo>
                    <a:pt x="295894" y="203733"/>
                  </a:lnTo>
                  <a:lnTo>
                    <a:pt x="274803" y="243191"/>
                  </a:lnTo>
                  <a:lnTo>
                    <a:pt x="243191" y="274803"/>
                  </a:lnTo>
                  <a:lnTo>
                    <a:pt x="203732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6399" y="4362449"/>
              <a:ext cx="190499" cy="15239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9607549" y="4246689"/>
            <a:ext cx="1449070" cy="363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374050"/>
                </a:solidFill>
                <a:latin typeface="SimSun"/>
                <a:cs typeface="SimSun"/>
              </a:rPr>
              <a:t>開発</a:t>
            </a:r>
            <a:r>
              <a:rPr sz="1150" spc="-125" dirty="0">
                <a:solidFill>
                  <a:srgbClr val="374050"/>
                </a:solidFill>
                <a:latin typeface="PMingLiU"/>
                <a:cs typeface="PMingLiU"/>
              </a:rPr>
              <a:t>チーム</a:t>
            </a:r>
            <a:r>
              <a:rPr sz="1150" spc="-80" dirty="0">
                <a:solidFill>
                  <a:srgbClr val="374050"/>
                </a:solidFill>
                <a:latin typeface="SimSun"/>
                <a:cs typeface="SimSun"/>
              </a:rPr>
              <a:t>体制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000" spc="-100" dirty="0">
                <a:solidFill>
                  <a:srgbClr val="4A5462"/>
                </a:solidFill>
                <a:latin typeface="PMingLiU"/>
                <a:cs typeface="PMingLiU"/>
              </a:rPr>
              <a:t>エンジニア</a:t>
            </a:r>
            <a:r>
              <a:rPr sz="900" spc="-10" dirty="0">
                <a:solidFill>
                  <a:srgbClr val="4A5462"/>
                </a:solidFill>
                <a:latin typeface="DejaVu Sans"/>
                <a:cs typeface="DejaVu Sans"/>
              </a:rPr>
              <a:t>4</a:t>
            </a:r>
            <a:r>
              <a:rPr sz="1000" spc="-100" dirty="0">
                <a:solidFill>
                  <a:srgbClr val="4A5462"/>
                </a:solidFill>
                <a:latin typeface="SimSun"/>
                <a:cs typeface="SimSun"/>
              </a:rPr>
              <a:t>名</a:t>
            </a:r>
            <a:r>
              <a:rPr sz="900" dirty="0">
                <a:solidFill>
                  <a:srgbClr val="4A5462"/>
                </a:solidFill>
                <a:latin typeface="DejaVu Sans"/>
                <a:cs typeface="DejaVu Sans"/>
              </a:rPr>
              <a:t>+</a:t>
            </a:r>
            <a:r>
              <a:rPr sz="1000" spc="-100" dirty="0">
                <a:solidFill>
                  <a:srgbClr val="4A5462"/>
                </a:solidFill>
                <a:latin typeface="PMingLiU"/>
                <a:cs typeface="PMingLiU"/>
              </a:rPr>
              <a:t>デザイナー</a:t>
            </a:r>
            <a:endParaRPr sz="1000">
              <a:latin typeface="PMingLiU"/>
              <a:cs typeface="PMingLiU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438898" y="4838699"/>
            <a:ext cx="2571750" cy="571500"/>
            <a:chOff x="6438898" y="4838699"/>
            <a:chExt cx="2571750" cy="571500"/>
          </a:xfrm>
        </p:grpSpPr>
        <p:sp>
          <p:nvSpPr>
            <p:cNvPr id="47" name="object 47"/>
            <p:cNvSpPr/>
            <p:nvPr/>
          </p:nvSpPr>
          <p:spPr>
            <a:xfrm>
              <a:off x="6438898" y="4838699"/>
              <a:ext cx="2571750" cy="571500"/>
            </a:xfrm>
            <a:custGeom>
              <a:avLst/>
              <a:gdLst/>
              <a:ahLst/>
              <a:cxnLst/>
              <a:rect l="l" t="t" r="r" b="b"/>
              <a:pathLst>
                <a:path w="2571750" h="571500">
                  <a:moveTo>
                    <a:pt x="2500552" y="571499"/>
                  </a:moveTo>
                  <a:lnTo>
                    <a:pt x="71196" y="571499"/>
                  </a:lnTo>
                  <a:lnTo>
                    <a:pt x="66241" y="571011"/>
                  </a:lnTo>
                  <a:lnTo>
                    <a:pt x="29704" y="555877"/>
                  </a:lnTo>
                  <a:lnTo>
                    <a:pt x="3885" y="519836"/>
                  </a:lnTo>
                  <a:lnTo>
                    <a:pt x="0" y="500303"/>
                  </a:lnTo>
                  <a:lnTo>
                    <a:pt x="0" y="4952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500552" y="0"/>
                  </a:lnTo>
                  <a:lnTo>
                    <a:pt x="2542043" y="15621"/>
                  </a:lnTo>
                  <a:lnTo>
                    <a:pt x="2567863" y="51660"/>
                  </a:lnTo>
                  <a:lnTo>
                    <a:pt x="2571749" y="71196"/>
                  </a:lnTo>
                  <a:lnTo>
                    <a:pt x="2571749" y="500303"/>
                  </a:lnTo>
                  <a:lnTo>
                    <a:pt x="2556127" y="541793"/>
                  </a:lnTo>
                  <a:lnTo>
                    <a:pt x="2520087" y="567613"/>
                  </a:lnTo>
                  <a:lnTo>
                    <a:pt x="2505507" y="571011"/>
                  </a:lnTo>
                  <a:lnTo>
                    <a:pt x="2500552" y="571499"/>
                  </a:lnTo>
                  <a:close/>
                </a:path>
              </a:pathLst>
            </a:custGeom>
            <a:solidFill>
              <a:srgbClr val="FFF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53199" y="497204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8"/>
                  </a:lnTo>
                  <a:lnTo>
                    <a:pt x="67730" y="279116"/>
                  </a:lnTo>
                  <a:lnTo>
                    <a:pt x="34591" y="249082"/>
                  </a:lnTo>
                  <a:lnTo>
                    <a:pt x="11600" y="210720"/>
                  </a:lnTo>
                  <a:lnTo>
                    <a:pt x="732" y="167338"/>
                  </a:lnTo>
                  <a:lnTo>
                    <a:pt x="0" y="152399"/>
                  </a:lnTo>
                  <a:lnTo>
                    <a:pt x="183" y="144912"/>
                  </a:lnTo>
                  <a:lnTo>
                    <a:pt x="8904" y="101065"/>
                  </a:lnTo>
                  <a:lnTo>
                    <a:pt x="29995" y="61607"/>
                  </a:lnTo>
                  <a:lnTo>
                    <a:pt x="61607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7"/>
                  </a:lnTo>
                  <a:lnTo>
                    <a:pt x="295895" y="203732"/>
                  </a:lnTo>
                  <a:lnTo>
                    <a:pt x="274804" y="243191"/>
                  </a:lnTo>
                  <a:lnTo>
                    <a:pt x="243192" y="274804"/>
                  </a:lnTo>
                  <a:lnTo>
                    <a:pt x="203732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8449" y="5048249"/>
              <a:ext cx="114299" cy="152399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6921500" y="4932489"/>
            <a:ext cx="848360" cy="363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0" dirty="0">
                <a:solidFill>
                  <a:srgbClr val="374050"/>
                </a:solidFill>
                <a:latin typeface="SimSun"/>
                <a:cs typeface="SimSun"/>
              </a:rPr>
              <a:t>週次進捗報告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000" spc="-100" dirty="0">
                <a:solidFill>
                  <a:srgbClr val="4A5462"/>
                </a:solidFill>
                <a:latin typeface="Meiryo"/>
                <a:cs typeface="Meiryo"/>
              </a:rPr>
              <a:t>⾦</a:t>
            </a:r>
            <a:r>
              <a:rPr sz="1000" spc="-100" dirty="0">
                <a:solidFill>
                  <a:srgbClr val="4A5462"/>
                </a:solidFill>
                <a:latin typeface="SimSun"/>
                <a:cs typeface="SimSun"/>
              </a:rPr>
              <a:t>曜</a:t>
            </a:r>
            <a:r>
              <a:rPr sz="1000" spc="-70" dirty="0">
                <a:solidFill>
                  <a:srgbClr val="4A5462"/>
                </a:solidFill>
                <a:latin typeface="Meiryo"/>
                <a:cs typeface="Meiryo"/>
              </a:rPr>
              <a:t>⽇ </a:t>
            </a:r>
            <a:r>
              <a:rPr sz="900" spc="-10" dirty="0">
                <a:solidFill>
                  <a:srgbClr val="4A5462"/>
                </a:solidFill>
                <a:latin typeface="DejaVu Sans"/>
                <a:cs typeface="DejaVu Sans"/>
              </a:rPr>
              <a:t>16:00</a:t>
            </a:r>
            <a:r>
              <a:rPr sz="1000" spc="-50" dirty="0">
                <a:solidFill>
                  <a:srgbClr val="4A5462"/>
                </a:solidFill>
                <a:latin typeface="PMingLiU"/>
                <a:cs typeface="PMingLiU"/>
              </a:rPr>
              <a:t>〜</a:t>
            </a:r>
            <a:endParaRPr sz="1000">
              <a:latin typeface="PMingLiU"/>
              <a:cs typeface="PMingLiU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9124949" y="4838699"/>
            <a:ext cx="2571750" cy="571500"/>
            <a:chOff x="9124949" y="4838699"/>
            <a:chExt cx="2571750" cy="571500"/>
          </a:xfrm>
        </p:grpSpPr>
        <p:sp>
          <p:nvSpPr>
            <p:cNvPr id="52" name="object 52"/>
            <p:cNvSpPr/>
            <p:nvPr/>
          </p:nvSpPr>
          <p:spPr>
            <a:xfrm>
              <a:off x="9124949" y="4838699"/>
              <a:ext cx="2571750" cy="571500"/>
            </a:xfrm>
            <a:custGeom>
              <a:avLst/>
              <a:gdLst/>
              <a:ahLst/>
              <a:cxnLst/>
              <a:rect l="l" t="t" r="r" b="b"/>
              <a:pathLst>
                <a:path w="2571750" h="571500">
                  <a:moveTo>
                    <a:pt x="2500552" y="571499"/>
                  </a:moveTo>
                  <a:lnTo>
                    <a:pt x="71196" y="571499"/>
                  </a:lnTo>
                  <a:lnTo>
                    <a:pt x="66240" y="571011"/>
                  </a:lnTo>
                  <a:lnTo>
                    <a:pt x="29703" y="555877"/>
                  </a:lnTo>
                  <a:lnTo>
                    <a:pt x="3884" y="519836"/>
                  </a:lnTo>
                  <a:lnTo>
                    <a:pt x="0" y="500303"/>
                  </a:lnTo>
                  <a:lnTo>
                    <a:pt x="0" y="495299"/>
                  </a:lnTo>
                  <a:lnTo>
                    <a:pt x="0" y="71196"/>
                  </a:lnTo>
                  <a:lnTo>
                    <a:pt x="15619" y="29704"/>
                  </a:lnTo>
                  <a:lnTo>
                    <a:pt x="51660" y="3885"/>
                  </a:lnTo>
                  <a:lnTo>
                    <a:pt x="71196" y="0"/>
                  </a:lnTo>
                  <a:lnTo>
                    <a:pt x="2500552" y="0"/>
                  </a:lnTo>
                  <a:lnTo>
                    <a:pt x="2542042" y="15621"/>
                  </a:lnTo>
                  <a:lnTo>
                    <a:pt x="2567863" y="51660"/>
                  </a:lnTo>
                  <a:lnTo>
                    <a:pt x="2571749" y="71196"/>
                  </a:lnTo>
                  <a:lnTo>
                    <a:pt x="2571749" y="500303"/>
                  </a:lnTo>
                  <a:lnTo>
                    <a:pt x="2556126" y="541793"/>
                  </a:lnTo>
                  <a:lnTo>
                    <a:pt x="2520086" y="567613"/>
                  </a:lnTo>
                  <a:lnTo>
                    <a:pt x="2505507" y="571011"/>
                  </a:lnTo>
                  <a:lnTo>
                    <a:pt x="2500552" y="571499"/>
                  </a:lnTo>
                  <a:close/>
                </a:path>
              </a:pathLst>
            </a:custGeom>
            <a:solidFill>
              <a:srgbClr val="FE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239249" y="497204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399" y="304799"/>
                  </a:moveTo>
                  <a:lnTo>
                    <a:pt x="108159" y="298238"/>
                  </a:lnTo>
                  <a:lnTo>
                    <a:pt x="67730" y="279116"/>
                  </a:lnTo>
                  <a:lnTo>
                    <a:pt x="34590" y="249082"/>
                  </a:lnTo>
                  <a:lnTo>
                    <a:pt x="11599" y="210720"/>
                  </a:lnTo>
                  <a:lnTo>
                    <a:pt x="731" y="167338"/>
                  </a:lnTo>
                  <a:lnTo>
                    <a:pt x="0" y="152399"/>
                  </a:lnTo>
                  <a:lnTo>
                    <a:pt x="182" y="144912"/>
                  </a:lnTo>
                  <a:lnTo>
                    <a:pt x="8903" y="101065"/>
                  </a:lnTo>
                  <a:lnTo>
                    <a:pt x="29995" y="61607"/>
                  </a:lnTo>
                  <a:lnTo>
                    <a:pt x="61606" y="29995"/>
                  </a:lnTo>
                  <a:lnTo>
                    <a:pt x="101065" y="8904"/>
                  </a:lnTo>
                  <a:lnTo>
                    <a:pt x="144912" y="183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616" y="159887"/>
                  </a:lnTo>
                  <a:lnTo>
                    <a:pt x="295894" y="203732"/>
                  </a:lnTo>
                  <a:lnTo>
                    <a:pt x="274803" y="243191"/>
                  </a:lnTo>
                  <a:lnTo>
                    <a:pt x="243191" y="274804"/>
                  </a:lnTo>
                  <a:lnTo>
                    <a:pt x="203732" y="295894"/>
                  </a:lnTo>
                  <a:lnTo>
                    <a:pt x="159886" y="304616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24974" y="5048249"/>
              <a:ext cx="133349" cy="152399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9607549" y="4932489"/>
            <a:ext cx="913765" cy="363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dirty="0">
                <a:solidFill>
                  <a:srgbClr val="374050"/>
                </a:solidFill>
                <a:latin typeface="DejaVu Sans"/>
                <a:cs typeface="DejaVu Sans"/>
              </a:rPr>
              <a:t>α</a:t>
            </a:r>
            <a:r>
              <a:rPr sz="1150" spc="-110" dirty="0">
                <a:solidFill>
                  <a:srgbClr val="374050"/>
                </a:solidFill>
                <a:latin typeface="SimSun"/>
                <a:cs typeface="SimSun"/>
              </a:rPr>
              <a:t>試作完成</a:t>
            </a:r>
            <a:r>
              <a:rPr sz="1150" spc="-110" dirty="0">
                <a:solidFill>
                  <a:srgbClr val="374050"/>
                </a:solidFill>
                <a:latin typeface="Meiryo"/>
                <a:cs typeface="Meiryo"/>
              </a:rPr>
              <a:t>⽬</a:t>
            </a:r>
            <a:r>
              <a:rPr sz="1150" spc="-50" dirty="0">
                <a:solidFill>
                  <a:srgbClr val="374050"/>
                </a:solidFill>
                <a:latin typeface="SimSun"/>
                <a:cs typeface="SimSun"/>
              </a:rPr>
              <a:t>標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900" spc="-10" dirty="0">
                <a:solidFill>
                  <a:srgbClr val="4A5462"/>
                </a:solidFill>
                <a:latin typeface="DejaVu Sans"/>
                <a:cs typeface="DejaVu Sans"/>
              </a:rPr>
              <a:t>4</a:t>
            </a:r>
            <a:r>
              <a:rPr sz="1000" spc="-85" dirty="0">
                <a:solidFill>
                  <a:srgbClr val="4A5462"/>
                </a:solidFill>
                <a:latin typeface="SimSun"/>
                <a:cs typeface="SimSun"/>
              </a:rPr>
              <a:t>週間後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0" y="1600199"/>
            <a:ext cx="12192000" cy="6210300"/>
            <a:chOff x="0" y="1600199"/>
            <a:chExt cx="12192000" cy="6210300"/>
          </a:xfrm>
        </p:grpSpPr>
        <p:sp>
          <p:nvSpPr>
            <p:cNvPr id="57" name="object 57"/>
            <p:cNvSpPr/>
            <p:nvPr/>
          </p:nvSpPr>
          <p:spPr>
            <a:xfrm>
              <a:off x="0" y="74675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1999" y="342899"/>
                  </a:moveTo>
                  <a:lnTo>
                    <a:pt x="0" y="3428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342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9599" y="1600199"/>
              <a:ext cx="19050" cy="5372100"/>
            </a:xfrm>
            <a:custGeom>
              <a:avLst/>
              <a:gdLst/>
              <a:ahLst/>
              <a:cxnLst/>
              <a:rect l="l" t="t" r="r" b="b"/>
              <a:pathLst>
                <a:path w="19050" h="5372100">
                  <a:moveTo>
                    <a:pt x="19049" y="5372099"/>
                  </a:moveTo>
                  <a:lnTo>
                    <a:pt x="0" y="537209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5372099"/>
                  </a:lnTo>
                  <a:close/>
                </a:path>
              </a:pathLst>
            </a:custGeom>
            <a:solidFill>
              <a:srgbClr val="BEDA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0099" y="2057399"/>
              <a:ext cx="4953000" cy="1066800"/>
            </a:xfrm>
            <a:custGeom>
              <a:avLst/>
              <a:gdLst/>
              <a:ahLst/>
              <a:cxnLst/>
              <a:rect l="l" t="t" r="r" b="b"/>
              <a:pathLst>
                <a:path w="4953000" h="1066800">
                  <a:moveTo>
                    <a:pt x="4881802" y="1066799"/>
                  </a:moveTo>
                  <a:lnTo>
                    <a:pt x="71196" y="1066799"/>
                  </a:lnTo>
                  <a:lnTo>
                    <a:pt x="66241" y="1066311"/>
                  </a:lnTo>
                  <a:lnTo>
                    <a:pt x="29705" y="1051177"/>
                  </a:lnTo>
                  <a:lnTo>
                    <a:pt x="3885" y="1015137"/>
                  </a:lnTo>
                  <a:lnTo>
                    <a:pt x="0" y="995603"/>
                  </a:lnTo>
                  <a:lnTo>
                    <a:pt x="0" y="9905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2" y="3885"/>
                  </a:lnTo>
                  <a:lnTo>
                    <a:pt x="71196" y="0"/>
                  </a:lnTo>
                  <a:lnTo>
                    <a:pt x="4881802" y="0"/>
                  </a:lnTo>
                  <a:lnTo>
                    <a:pt x="4923293" y="15621"/>
                  </a:lnTo>
                  <a:lnTo>
                    <a:pt x="4949113" y="51661"/>
                  </a:lnTo>
                  <a:lnTo>
                    <a:pt x="4952999" y="71196"/>
                  </a:lnTo>
                  <a:lnTo>
                    <a:pt x="4952999" y="995603"/>
                  </a:lnTo>
                  <a:lnTo>
                    <a:pt x="4937377" y="1037094"/>
                  </a:lnTo>
                  <a:lnTo>
                    <a:pt x="4901337" y="1062913"/>
                  </a:lnTo>
                  <a:lnTo>
                    <a:pt x="4886757" y="1066311"/>
                  </a:lnTo>
                  <a:lnTo>
                    <a:pt x="4881802" y="106679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00099" y="16001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5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200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9" y="135200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3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33450" y="1714499"/>
              <a:ext cx="114300" cy="152400"/>
            </a:xfrm>
            <a:custGeom>
              <a:avLst/>
              <a:gdLst/>
              <a:ahLst/>
              <a:cxnLst/>
              <a:rect l="l" t="t" r="r" b="b"/>
              <a:pathLst>
                <a:path w="114300" h="152400">
                  <a:moveTo>
                    <a:pt x="95249" y="152399"/>
                  </a:moveTo>
                  <a:lnTo>
                    <a:pt x="19049" y="152399"/>
                  </a:lnTo>
                  <a:lnTo>
                    <a:pt x="11640" y="150901"/>
                  </a:lnTo>
                  <a:lnTo>
                    <a:pt x="5584" y="146815"/>
                  </a:lnTo>
                  <a:lnTo>
                    <a:pt x="1498" y="140759"/>
                  </a:lnTo>
                  <a:lnTo>
                    <a:pt x="0" y="133349"/>
                  </a:lnTo>
                  <a:lnTo>
                    <a:pt x="0" y="19049"/>
                  </a:lnTo>
                  <a:lnTo>
                    <a:pt x="1498" y="11640"/>
                  </a:lnTo>
                  <a:lnTo>
                    <a:pt x="5584" y="5584"/>
                  </a:lnTo>
                  <a:lnTo>
                    <a:pt x="11640" y="1498"/>
                  </a:lnTo>
                  <a:lnTo>
                    <a:pt x="19049" y="0"/>
                  </a:lnTo>
                  <a:lnTo>
                    <a:pt x="66674" y="0"/>
                  </a:lnTo>
                  <a:lnTo>
                    <a:pt x="66674" y="19049"/>
                  </a:lnTo>
                  <a:lnTo>
                    <a:pt x="21193" y="19049"/>
                  </a:lnTo>
                  <a:lnTo>
                    <a:pt x="19049" y="21193"/>
                  </a:lnTo>
                  <a:lnTo>
                    <a:pt x="19049" y="26431"/>
                  </a:lnTo>
                  <a:lnTo>
                    <a:pt x="21193" y="28574"/>
                  </a:lnTo>
                  <a:lnTo>
                    <a:pt x="66674" y="28574"/>
                  </a:lnTo>
                  <a:lnTo>
                    <a:pt x="66674" y="38099"/>
                  </a:lnTo>
                  <a:lnTo>
                    <a:pt x="21193" y="38099"/>
                  </a:lnTo>
                  <a:lnTo>
                    <a:pt x="19049" y="40243"/>
                  </a:lnTo>
                  <a:lnTo>
                    <a:pt x="19049" y="45481"/>
                  </a:lnTo>
                  <a:lnTo>
                    <a:pt x="21193" y="47624"/>
                  </a:lnTo>
                  <a:lnTo>
                    <a:pt x="114299" y="47624"/>
                  </a:lnTo>
                  <a:lnTo>
                    <a:pt x="114299" y="90487"/>
                  </a:lnTo>
                  <a:lnTo>
                    <a:pt x="39350" y="90487"/>
                  </a:lnTo>
                  <a:lnTo>
                    <a:pt x="36294" y="92779"/>
                  </a:lnTo>
                  <a:lnTo>
                    <a:pt x="30212" y="112930"/>
                  </a:lnTo>
                  <a:lnTo>
                    <a:pt x="28366" y="114299"/>
                  </a:lnTo>
                  <a:lnTo>
                    <a:pt x="21193" y="114299"/>
                  </a:lnTo>
                  <a:lnTo>
                    <a:pt x="19049" y="116443"/>
                  </a:lnTo>
                  <a:lnTo>
                    <a:pt x="19049" y="121681"/>
                  </a:lnTo>
                  <a:lnTo>
                    <a:pt x="21193" y="123824"/>
                  </a:lnTo>
                  <a:lnTo>
                    <a:pt x="52030" y="123824"/>
                  </a:lnTo>
                  <a:lnTo>
                    <a:pt x="53965" y="124003"/>
                  </a:lnTo>
                  <a:lnTo>
                    <a:pt x="114299" y="124003"/>
                  </a:lnTo>
                  <a:lnTo>
                    <a:pt x="114299" y="133349"/>
                  </a:lnTo>
                  <a:lnTo>
                    <a:pt x="112801" y="140759"/>
                  </a:lnTo>
                  <a:lnTo>
                    <a:pt x="108715" y="146815"/>
                  </a:lnTo>
                  <a:lnTo>
                    <a:pt x="102659" y="150901"/>
                  </a:lnTo>
                  <a:lnTo>
                    <a:pt x="95249" y="152399"/>
                  </a:lnTo>
                  <a:close/>
                </a:path>
                <a:path w="114300" h="152400">
                  <a:moveTo>
                    <a:pt x="114299" y="38099"/>
                  </a:moveTo>
                  <a:lnTo>
                    <a:pt x="76199" y="38099"/>
                  </a:lnTo>
                  <a:lnTo>
                    <a:pt x="76199" y="0"/>
                  </a:lnTo>
                  <a:lnTo>
                    <a:pt x="114299" y="38099"/>
                  </a:lnTo>
                  <a:close/>
                </a:path>
                <a:path w="114300" h="152400">
                  <a:moveTo>
                    <a:pt x="66674" y="28574"/>
                  </a:moveTo>
                  <a:lnTo>
                    <a:pt x="45481" y="28574"/>
                  </a:lnTo>
                  <a:lnTo>
                    <a:pt x="47624" y="26431"/>
                  </a:lnTo>
                  <a:lnTo>
                    <a:pt x="47624" y="21193"/>
                  </a:lnTo>
                  <a:lnTo>
                    <a:pt x="45481" y="19049"/>
                  </a:lnTo>
                  <a:lnTo>
                    <a:pt x="66674" y="19049"/>
                  </a:lnTo>
                  <a:lnTo>
                    <a:pt x="66674" y="28574"/>
                  </a:lnTo>
                  <a:close/>
                </a:path>
                <a:path w="114300" h="152400">
                  <a:moveTo>
                    <a:pt x="70931" y="47624"/>
                  </a:moveTo>
                  <a:lnTo>
                    <a:pt x="45481" y="47624"/>
                  </a:lnTo>
                  <a:lnTo>
                    <a:pt x="47624" y="45481"/>
                  </a:lnTo>
                  <a:lnTo>
                    <a:pt x="47624" y="40243"/>
                  </a:lnTo>
                  <a:lnTo>
                    <a:pt x="45481" y="38099"/>
                  </a:lnTo>
                  <a:lnTo>
                    <a:pt x="66674" y="38099"/>
                  </a:lnTo>
                  <a:lnTo>
                    <a:pt x="66674" y="43368"/>
                  </a:lnTo>
                  <a:lnTo>
                    <a:pt x="70931" y="47624"/>
                  </a:lnTo>
                  <a:close/>
                </a:path>
                <a:path w="114300" h="152400">
                  <a:moveTo>
                    <a:pt x="53935" y="107662"/>
                  </a:moveTo>
                  <a:lnTo>
                    <a:pt x="49470" y="92779"/>
                  </a:lnTo>
                  <a:lnTo>
                    <a:pt x="46374" y="90487"/>
                  </a:lnTo>
                  <a:lnTo>
                    <a:pt x="114299" y="90487"/>
                  </a:lnTo>
                  <a:lnTo>
                    <a:pt x="114299" y="104774"/>
                  </a:lnTo>
                  <a:lnTo>
                    <a:pt x="58935" y="104774"/>
                  </a:lnTo>
                  <a:lnTo>
                    <a:pt x="56137" y="105816"/>
                  </a:lnTo>
                  <a:lnTo>
                    <a:pt x="53935" y="107662"/>
                  </a:lnTo>
                  <a:close/>
                </a:path>
                <a:path w="114300" h="152400">
                  <a:moveTo>
                    <a:pt x="52030" y="123824"/>
                  </a:moveTo>
                  <a:lnTo>
                    <a:pt x="32563" y="123824"/>
                  </a:lnTo>
                  <a:lnTo>
                    <a:pt x="38129" y="119687"/>
                  </a:lnTo>
                  <a:lnTo>
                    <a:pt x="42862" y="103882"/>
                  </a:lnTo>
                  <a:lnTo>
                    <a:pt x="47892" y="120461"/>
                  </a:lnTo>
                  <a:lnTo>
                    <a:pt x="48428" y="122306"/>
                  </a:lnTo>
                  <a:lnTo>
                    <a:pt x="50095" y="123646"/>
                  </a:lnTo>
                  <a:lnTo>
                    <a:pt x="52030" y="123824"/>
                  </a:lnTo>
                  <a:close/>
                </a:path>
                <a:path w="114300" h="152400">
                  <a:moveTo>
                    <a:pt x="114299" y="123824"/>
                  </a:moveTo>
                  <a:lnTo>
                    <a:pt x="93106" y="123824"/>
                  </a:lnTo>
                  <a:lnTo>
                    <a:pt x="95249" y="121681"/>
                  </a:lnTo>
                  <a:lnTo>
                    <a:pt x="95249" y="116443"/>
                  </a:lnTo>
                  <a:lnTo>
                    <a:pt x="93106" y="114299"/>
                  </a:lnTo>
                  <a:lnTo>
                    <a:pt x="74384" y="114299"/>
                  </a:lnTo>
                  <a:lnTo>
                    <a:pt x="71065" y="107662"/>
                  </a:lnTo>
                  <a:lnTo>
                    <a:pt x="70961" y="107453"/>
                  </a:lnTo>
                  <a:lnTo>
                    <a:pt x="66645" y="104774"/>
                  </a:lnTo>
                  <a:lnTo>
                    <a:pt x="114299" y="104774"/>
                  </a:lnTo>
                  <a:lnTo>
                    <a:pt x="114299" y="123824"/>
                  </a:lnTo>
                  <a:close/>
                </a:path>
                <a:path w="114300" h="152400">
                  <a:moveTo>
                    <a:pt x="114299" y="124003"/>
                  </a:moveTo>
                  <a:lnTo>
                    <a:pt x="53965" y="124003"/>
                  </a:lnTo>
                  <a:lnTo>
                    <a:pt x="55840" y="122961"/>
                  </a:lnTo>
                  <a:lnTo>
                    <a:pt x="59322" y="115937"/>
                  </a:lnTo>
                  <a:lnTo>
                    <a:pt x="59799" y="114925"/>
                  </a:lnTo>
                  <a:lnTo>
                    <a:pt x="60840" y="114299"/>
                  </a:lnTo>
                  <a:lnTo>
                    <a:pt x="63043" y="114299"/>
                  </a:lnTo>
                  <a:lnTo>
                    <a:pt x="64055" y="114925"/>
                  </a:lnTo>
                  <a:lnTo>
                    <a:pt x="67984" y="122812"/>
                  </a:lnTo>
                  <a:lnTo>
                    <a:pt x="69621" y="123824"/>
                  </a:lnTo>
                  <a:lnTo>
                    <a:pt x="114299" y="123824"/>
                  </a:lnTo>
                  <a:lnTo>
                    <a:pt x="114299" y="124003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400" y="2200274"/>
              <a:ext cx="133349" cy="13334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2012" y="2524124"/>
              <a:ext cx="38100" cy="419100"/>
            </a:xfrm>
            <a:custGeom>
              <a:avLst/>
              <a:gdLst/>
              <a:ahLst/>
              <a:cxnLst/>
              <a:rect l="l" t="t" r="r" b="b"/>
              <a:pathLst>
                <a:path w="38100" h="419100">
                  <a:moveTo>
                    <a:pt x="38100" y="397535"/>
                  </a:moveTo>
                  <a:lnTo>
                    <a:pt x="21577" y="381000"/>
                  </a:lnTo>
                  <a:lnTo>
                    <a:pt x="16535" y="381000"/>
                  </a:lnTo>
                  <a:lnTo>
                    <a:pt x="0" y="397535"/>
                  </a:lnTo>
                  <a:lnTo>
                    <a:pt x="0" y="402577"/>
                  </a:lnTo>
                  <a:lnTo>
                    <a:pt x="16535" y="419100"/>
                  </a:lnTo>
                  <a:lnTo>
                    <a:pt x="21577" y="419100"/>
                  </a:lnTo>
                  <a:lnTo>
                    <a:pt x="38100" y="402577"/>
                  </a:lnTo>
                  <a:lnTo>
                    <a:pt x="38100" y="400050"/>
                  </a:lnTo>
                  <a:lnTo>
                    <a:pt x="38100" y="397535"/>
                  </a:lnTo>
                  <a:close/>
                </a:path>
                <a:path w="38100" h="419100">
                  <a:moveTo>
                    <a:pt x="38100" y="207035"/>
                  </a:moveTo>
                  <a:lnTo>
                    <a:pt x="21577" y="190500"/>
                  </a:lnTo>
                  <a:lnTo>
                    <a:pt x="16535" y="190500"/>
                  </a:lnTo>
                  <a:lnTo>
                    <a:pt x="0" y="207035"/>
                  </a:lnTo>
                  <a:lnTo>
                    <a:pt x="0" y="212077"/>
                  </a:lnTo>
                  <a:lnTo>
                    <a:pt x="16535" y="228600"/>
                  </a:lnTo>
                  <a:lnTo>
                    <a:pt x="21577" y="228600"/>
                  </a:lnTo>
                  <a:lnTo>
                    <a:pt x="38100" y="212077"/>
                  </a:lnTo>
                  <a:lnTo>
                    <a:pt x="38100" y="209550"/>
                  </a:lnTo>
                  <a:lnTo>
                    <a:pt x="38100" y="207035"/>
                  </a:lnTo>
                  <a:close/>
                </a:path>
                <a:path w="38100" h="419100">
                  <a:moveTo>
                    <a:pt x="38100" y="16535"/>
                  </a:moveTo>
                  <a:lnTo>
                    <a:pt x="21577" y="0"/>
                  </a:lnTo>
                  <a:lnTo>
                    <a:pt x="16535" y="0"/>
                  </a:lnTo>
                  <a:lnTo>
                    <a:pt x="0" y="16535"/>
                  </a:lnTo>
                  <a:lnTo>
                    <a:pt x="0" y="21577"/>
                  </a:lnTo>
                  <a:lnTo>
                    <a:pt x="16535" y="38100"/>
                  </a:lnTo>
                  <a:lnTo>
                    <a:pt x="21577" y="38100"/>
                  </a:lnTo>
                  <a:lnTo>
                    <a:pt x="38100" y="21577"/>
                  </a:lnTo>
                  <a:lnTo>
                    <a:pt x="38100" y="19050"/>
                  </a:lnTo>
                  <a:lnTo>
                    <a:pt x="38100" y="16535"/>
                  </a:lnTo>
                  <a:close/>
                </a:path>
              </a:pathLst>
            </a:custGeom>
            <a:solidFill>
              <a:srgbClr val="4A54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282699" y="1638668"/>
            <a:ext cx="142303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dirty="0">
                <a:solidFill>
                  <a:srgbClr val="1F2937"/>
                </a:solidFill>
                <a:latin typeface="DejaVu Sans"/>
                <a:cs typeface="DejaVu Sans"/>
              </a:rPr>
              <a:t>PCT</a:t>
            </a:r>
            <a:r>
              <a:rPr sz="1550" spc="-210" dirty="0">
                <a:solidFill>
                  <a:srgbClr val="1F2937"/>
                </a:solidFill>
                <a:latin typeface="SimSun"/>
                <a:cs typeface="SimSun"/>
              </a:rPr>
              <a:t>特許</a:t>
            </a:r>
            <a:r>
              <a:rPr sz="1550" spc="-195" dirty="0">
                <a:solidFill>
                  <a:srgbClr val="1F2937"/>
                </a:solidFill>
                <a:latin typeface="PMingLiU"/>
                <a:cs typeface="PMingLiU"/>
              </a:rPr>
              <a:t>ドラフト</a:t>
            </a:r>
            <a:endParaRPr sz="1550">
              <a:latin typeface="PMingLiU"/>
              <a:cs typeface="PMingLiU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92200" y="2065312"/>
            <a:ext cx="2425700" cy="9398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810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期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間</a:t>
            </a:r>
            <a:r>
              <a:rPr sz="1050" spc="10" dirty="0">
                <a:solidFill>
                  <a:srgbClr val="4A5462"/>
                </a:solidFill>
                <a:latin typeface="DejaVu Sans"/>
                <a:cs typeface="DejaVu Sans"/>
              </a:rPr>
              <a:t>: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2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週間</a:t>
            </a:r>
            <a:endParaRPr sz="1150">
              <a:latin typeface="SimSun"/>
              <a:cs typeface="SimSun"/>
            </a:endParaRPr>
          </a:p>
          <a:p>
            <a:pPr marL="12700" marR="5080">
              <a:lnSpc>
                <a:spcPct val="108700"/>
              </a:lnSpc>
              <a:spcBef>
                <a:spcPts val="600"/>
              </a:spcBef>
            </a:pP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マルチモーダルセンシング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⽅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式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の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特許化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感情推論</a:t>
            </a: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アルゴリズムの</a:t>
            </a:r>
            <a:r>
              <a:rPr sz="1150" spc="-90" dirty="0">
                <a:solidFill>
                  <a:srgbClr val="4A5462"/>
                </a:solidFill>
                <a:latin typeface="SimSun"/>
                <a:cs typeface="SimSun"/>
              </a:rPr>
              <a:t>権利化</a:t>
            </a:r>
            <a:endParaRPr sz="11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特許事務所</a:t>
            </a:r>
            <a:r>
              <a:rPr sz="1150" spc="-120" dirty="0">
                <a:solidFill>
                  <a:srgbClr val="4A5462"/>
                </a:solidFill>
                <a:latin typeface="PMingLiU"/>
                <a:cs typeface="PMingLiU"/>
              </a:rPr>
              <a:t>との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打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ち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合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わせ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（週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2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回</a:t>
            </a:r>
            <a:r>
              <a:rPr sz="1150" spc="-50" dirty="0">
                <a:solidFill>
                  <a:srgbClr val="4A5462"/>
                </a:solidFill>
                <a:latin typeface="SimSun"/>
                <a:cs typeface="SimSun"/>
              </a:rPr>
              <a:t>）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800099" y="1600199"/>
            <a:ext cx="4953000" cy="3543300"/>
            <a:chOff x="800099" y="1600199"/>
            <a:chExt cx="4953000" cy="3543300"/>
          </a:xfrm>
        </p:grpSpPr>
        <p:sp>
          <p:nvSpPr>
            <p:cNvPr id="67" name="object 67"/>
            <p:cNvSpPr/>
            <p:nvPr/>
          </p:nvSpPr>
          <p:spPr>
            <a:xfrm>
              <a:off x="800099" y="16001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1805" y="228599"/>
                  </a:moveTo>
                  <a:lnTo>
                    <a:pt x="106795" y="228599"/>
                  </a:lnTo>
                  <a:lnTo>
                    <a:pt x="99362" y="227867"/>
                  </a:lnTo>
                  <a:lnTo>
                    <a:pt x="57038" y="213506"/>
                  </a:lnTo>
                  <a:lnTo>
                    <a:pt x="23432" y="184041"/>
                  </a:lnTo>
                  <a:lnTo>
                    <a:pt x="3660" y="143959"/>
                  </a:lnTo>
                  <a:lnTo>
                    <a:pt x="0" y="121805"/>
                  </a:lnTo>
                  <a:lnTo>
                    <a:pt x="0" y="106794"/>
                  </a:lnTo>
                  <a:lnTo>
                    <a:pt x="11572" y="63625"/>
                  </a:lnTo>
                  <a:lnTo>
                    <a:pt x="38784" y="28170"/>
                  </a:lnTo>
                  <a:lnTo>
                    <a:pt x="77493" y="5828"/>
                  </a:lnTo>
                  <a:lnTo>
                    <a:pt x="106795" y="0"/>
                  </a:lnTo>
                  <a:lnTo>
                    <a:pt x="121805" y="0"/>
                  </a:lnTo>
                  <a:lnTo>
                    <a:pt x="164974" y="11572"/>
                  </a:lnTo>
                  <a:lnTo>
                    <a:pt x="200429" y="38784"/>
                  </a:lnTo>
                  <a:lnTo>
                    <a:pt x="222771" y="77492"/>
                  </a:lnTo>
                  <a:lnTo>
                    <a:pt x="228600" y="114299"/>
                  </a:lnTo>
                  <a:lnTo>
                    <a:pt x="228599" y="121805"/>
                  </a:lnTo>
                  <a:lnTo>
                    <a:pt x="217027" y="164974"/>
                  </a:lnTo>
                  <a:lnTo>
                    <a:pt x="189815" y="200428"/>
                  </a:lnTo>
                  <a:lnTo>
                    <a:pt x="151106" y="222771"/>
                  </a:lnTo>
                  <a:lnTo>
                    <a:pt x="121805" y="2285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6060" y="1678089"/>
              <a:ext cx="101600" cy="73025"/>
            </a:xfrm>
            <a:custGeom>
              <a:avLst/>
              <a:gdLst/>
              <a:ahLst/>
              <a:cxnLst/>
              <a:rect l="l" t="t" r="r" b="b"/>
              <a:pathLst>
                <a:path w="101600" h="73025">
                  <a:moveTo>
                    <a:pt x="38687" y="72843"/>
                  </a:moveTo>
                  <a:lnTo>
                    <a:pt x="34156" y="72843"/>
                  </a:lnTo>
                  <a:lnTo>
                    <a:pt x="0" y="38687"/>
                  </a:lnTo>
                  <a:lnTo>
                    <a:pt x="0" y="34156"/>
                  </a:lnTo>
                  <a:lnTo>
                    <a:pt x="5581" y="28575"/>
                  </a:lnTo>
                  <a:lnTo>
                    <a:pt x="10112" y="28575"/>
                  </a:lnTo>
                  <a:lnTo>
                    <a:pt x="36433" y="54872"/>
                  </a:lnTo>
                  <a:lnTo>
                    <a:pt x="91328" y="0"/>
                  </a:lnTo>
                  <a:lnTo>
                    <a:pt x="95860" y="0"/>
                  </a:lnTo>
                  <a:lnTo>
                    <a:pt x="98650" y="2790"/>
                  </a:lnTo>
                  <a:lnTo>
                    <a:pt x="101418" y="5581"/>
                  </a:lnTo>
                  <a:lnTo>
                    <a:pt x="101418" y="10112"/>
                  </a:lnTo>
                  <a:lnTo>
                    <a:pt x="38687" y="72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00099" y="3886199"/>
              <a:ext cx="4953000" cy="1257300"/>
            </a:xfrm>
            <a:custGeom>
              <a:avLst/>
              <a:gdLst/>
              <a:ahLst/>
              <a:cxnLst/>
              <a:rect l="l" t="t" r="r" b="b"/>
              <a:pathLst>
                <a:path w="4953000" h="1257300">
                  <a:moveTo>
                    <a:pt x="4881802" y="1257299"/>
                  </a:moveTo>
                  <a:lnTo>
                    <a:pt x="71196" y="1257299"/>
                  </a:lnTo>
                  <a:lnTo>
                    <a:pt x="66241" y="1256811"/>
                  </a:lnTo>
                  <a:lnTo>
                    <a:pt x="29705" y="1241676"/>
                  </a:lnTo>
                  <a:lnTo>
                    <a:pt x="3885" y="1205637"/>
                  </a:lnTo>
                  <a:lnTo>
                    <a:pt x="0" y="1186102"/>
                  </a:lnTo>
                  <a:lnTo>
                    <a:pt x="0" y="11810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2" y="3885"/>
                  </a:lnTo>
                  <a:lnTo>
                    <a:pt x="71196" y="0"/>
                  </a:lnTo>
                  <a:lnTo>
                    <a:pt x="4881802" y="0"/>
                  </a:lnTo>
                  <a:lnTo>
                    <a:pt x="4923293" y="15621"/>
                  </a:lnTo>
                  <a:lnTo>
                    <a:pt x="4949113" y="51661"/>
                  </a:lnTo>
                  <a:lnTo>
                    <a:pt x="4952999" y="71196"/>
                  </a:lnTo>
                  <a:lnTo>
                    <a:pt x="4952999" y="1186102"/>
                  </a:lnTo>
                  <a:lnTo>
                    <a:pt x="4937377" y="1227594"/>
                  </a:lnTo>
                  <a:lnTo>
                    <a:pt x="4901337" y="1253412"/>
                  </a:lnTo>
                  <a:lnTo>
                    <a:pt x="4886757" y="1256811"/>
                  </a:lnTo>
                  <a:lnTo>
                    <a:pt x="4881802" y="125729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00099" y="34289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5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3" y="92572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3" y="288426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04874" y="3543299"/>
              <a:ext cx="172085" cy="152400"/>
            </a:xfrm>
            <a:custGeom>
              <a:avLst/>
              <a:gdLst/>
              <a:ahLst/>
              <a:cxnLst/>
              <a:rect l="l" t="t" r="r" b="b"/>
              <a:pathLst>
                <a:path w="172084" h="152400">
                  <a:moveTo>
                    <a:pt x="149215" y="114299"/>
                  </a:moveTo>
                  <a:lnTo>
                    <a:pt x="59441" y="114299"/>
                  </a:lnTo>
                  <a:lnTo>
                    <a:pt x="52076" y="112998"/>
                  </a:lnTo>
                  <a:lnTo>
                    <a:pt x="45772" y="109377"/>
                  </a:lnTo>
                  <a:lnTo>
                    <a:pt x="41041" y="103864"/>
                  </a:lnTo>
                  <a:lnTo>
                    <a:pt x="38397" y="96887"/>
                  </a:lnTo>
                  <a:lnTo>
                    <a:pt x="22830" y="15091"/>
                  </a:lnTo>
                  <a:lnTo>
                    <a:pt x="21847" y="14287"/>
                  </a:lnTo>
                  <a:lnTo>
                    <a:pt x="3184" y="14287"/>
                  </a:lnTo>
                  <a:lnTo>
                    <a:pt x="0" y="11102"/>
                  </a:lnTo>
                  <a:lnTo>
                    <a:pt x="0" y="3184"/>
                  </a:lnTo>
                  <a:lnTo>
                    <a:pt x="3184" y="0"/>
                  </a:lnTo>
                  <a:lnTo>
                    <a:pt x="27235" y="0"/>
                  </a:lnTo>
                  <a:lnTo>
                    <a:pt x="33039" y="3809"/>
                  </a:lnTo>
                  <a:lnTo>
                    <a:pt x="35748" y="9524"/>
                  </a:lnTo>
                  <a:lnTo>
                    <a:pt x="165913" y="9524"/>
                  </a:lnTo>
                  <a:lnTo>
                    <a:pt x="171628" y="16966"/>
                  </a:lnTo>
                  <a:lnTo>
                    <a:pt x="169574" y="24526"/>
                  </a:lnTo>
                  <a:lnTo>
                    <a:pt x="157370" y="69859"/>
                  </a:lnTo>
                  <a:lnTo>
                    <a:pt x="154431" y="76281"/>
                  </a:lnTo>
                  <a:lnTo>
                    <a:pt x="149706" y="81297"/>
                  </a:lnTo>
                  <a:lnTo>
                    <a:pt x="143641" y="84560"/>
                  </a:lnTo>
                  <a:lnTo>
                    <a:pt x="136683" y="85724"/>
                  </a:lnTo>
                  <a:lnTo>
                    <a:pt x="50809" y="85724"/>
                  </a:lnTo>
                  <a:lnTo>
                    <a:pt x="53072" y="97571"/>
                  </a:lnTo>
                  <a:lnTo>
                    <a:pt x="56018" y="100012"/>
                  </a:lnTo>
                  <a:lnTo>
                    <a:pt x="149215" y="100012"/>
                  </a:lnTo>
                  <a:lnTo>
                    <a:pt x="152399" y="103197"/>
                  </a:lnTo>
                  <a:lnTo>
                    <a:pt x="152399" y="111115"/>
                  </a:lnTo>
                  <a:lnTo>
                    <a:pt x="149215" y="114299"/>
                  </a:lnTo>
                  <a:close/>
                </a:path>
                <a:path w="172084" h="152400">
                  <a:moveTo>
                    <a:pt x="54282" y="152399"/>
                  </a:moveTo>
                  <a:lnTo>
                    <a:pt x="50492" y="152399"/>
                  </a:lnTo>
                  <a:lnTo>
                    <a:pt x="48670" y="152037"/>
                  </a:lnTo>
                  <a:lnTo>
                    <a:pt x="38099" y="140007"/>
                  </a:lnTo>
                  <a:lnTo>
                    <a:pt x="38099" y="136217"/>
                  </a:lnTo>
                  <a:lnTo>
                    <a:pt x="50492" y="123824"/>
                  </a:lnTo>
                  <a:lnTo>
                    <a:pt x="54282" y="123824"/>
                  </a:lnTo>
                  <a:lnTo>
                    <a:pt x="66674" y="136217"/>
                  </a:lnTo>
                  <a:lnTo>
                    <a:pt x="66674" y="140007"/>
                  </a:lnTo>
                  <a:lnTo>
                    <a:pt x="54282" y="152399"/>
                  </a:lnTo>
                  <a:close/>
                </a:path>
                <a:path w="172084" h="152400">
                  <a:moveTo>
                    <a:pt x="140007" y="152399"/>
                  </a:moveTo>
                  <a:lnTo>
                    <a:pt x="136217" y="152399"/>
                  </a:lnTo>
                  <a:lnTo>
                    <a:pt x="134395" y="152037"/>
                  </a:lnTo>
                  <a:lnTo>
                    <a:pt x="123824" y="140007"/>
                  </a:lnTo>
                  <a:lnTo>
                    <a:pt x="123824" y="136217"/>
                  </a:lnTo>
                  <a:lnTo>
                    <a:pt x="136217" y="123824"/>
                  </a:lnTo>
                  <a:lnTo>
                    <a:pt x="140007" y="123824"/>
                  </a:lnTo>
                  <a:lnTo>
                    <a:pt x="152399" y="136217"/>
                  </a:lnTo>
                  <a:lnTo>
                    <a:pt x="152399" y="140007"/>
                  </a:lnTo>
                  <a:lnTo>
                    <a:pt x="140007" y="152399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4399" y="4029074"/>
              <a:ext cx="100012" cy="133350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962012" y="4352924"/>
              <a:ext cx="38100" cy="609600"/>
            </a:xfrm>
            <a:custGeom>
              <a:avLst/>
              <a:gdLst/>
              <a:ahLst/>
              <a:cxnLst/>
              <a:rect l="l" t="t" r="r" b="b"/>
              <a:pathLst>
                <a:path w="38100" h="609600">
                  <a:moveTo>
                    <a:pt x="38100" y="588035"/>
                  </a:moveTo>
                  <a:lnTo>
                    <a:pt x="21577" y="571500"/>
                  </a:lnTo>
                  <a:lnTo>
                    <a:pt x="16535" y="571500"/>
                  </a:lnTo>
                  <a:lnTo>
                    <a:pt x="0" y="588035"/>
                  </a:lnTo>
                  <a:lnTo>
                    <a:pt x="0" y="593077"/>
                  </a:lnTo>
                  <a:lnTo>
                    <a:pt x="16535" y="609600"/>
                  </a:lnTo>
                  <a:lnTo>
                    <a:pt x="21577" y="609600"/>
                  </a:lnTo>
                  <a:lnTo>
                    <a:pt x="38100" y="593077"/>
                  </a:lnTo>
                  <a:lnTo>
                    <a:pt x="38100" y="590550"/>
                  </a:lnTo>
                  <a:lnTo>
                    <a:pt x="38100" y="588035"/>
                  </a:lnTo>
                  <a:close/>
                </a:path>
                <a:path w="38100" h="609600">
                  <a:moveTo>
                    <a:pt x="38100" y="397535"/>
                  </a:moveTo>
                  <a:lnTo>
                    <a:pt x="21577" y="381000"/>
                  </a:lnTo>
                  <a:lnTo>
                    <a:pt x="16535" y="381000"/>
                  </a:lnTo>
                  <a:lnTo>
                    <a:pt x="0" y="397535"/>
                  </a:lnTo>
                  <a:lnTo>
                    <a:pt x="0" y="402577"/>
                  </a:lnTo>
                  <a:lnTo>
                    <a:pt x="16535" y="419100"/>
                  </a:lnTo>
                  <a:lnTo>
                    <a:pt x="21577" y="419100"/>
                  </a:lnTo>
                  <a:lnTo>
                    <a:pt x="38100" y="402577"/>
                  </a:lnTo>
                  <a:lnTo>
                    <a:pt x="38100" y="400050"/>
                  </a:lnTo>
                  <a:lnTo>
                    <a:pt x="38100" y="397535"/>
                  </a:lnTo>
                  <a:close/>
                </a:path>
                <a:path w="38100" h="609600">
                  <a:moveTo>
                    <a:pt x="38100" y="207035"/>
                  </a:moveTo>
                  <a:lnTo>
                    <a:pt x="21577" y="190500"/>
                  </a:lnTo>
                  <a:lnTo>
                    <a:pt x="16535" y="190500"/>
                  </a:lnTo>
                  <a:lnTo>
                    <a:pt x="0" y="207035"/>
                  </a:lnTo>
                  <a:lnTo>
                    <a:pt x="0" y="212077"/>
                  </a:lnTo>
                  <a:lnTo>
                    <a:pt x="16535" y="228600"/>
                  </a:lnTo>
                  <a:lnTo>
                    <a:pt x="21577" y="228600"/>
                  </a:lnTo>
                  <a:lnTo>
                    <a:pt x="38100" y="212077"/>
                  </a:lnTo>
                  <a:lnTo>
                    <a:pt x="38100" y="209550"/>
                  </a:lnTo>
                  <a:lnTo>
                    <a:pt x="38100" y="207035"/>
                  </a:lnTo>
                  <a:close/>
                </a:path>
                <a:path w="38100" h="609600">
                  <a:moveTo>
                    <a:pt x="38100" y="16535"/>
                  </a:moveTo>
                  <a:lnTo>
                    <a:pt x="21577" y="0"/>
                  </a:lnTo>
                  <a:lnTo>
                    <a:pt x="16535" y="0"/>
                  </a:lnTo>
                  <a:lnTo>
                    <a:pt x="0" y="16535"/>
                  </a:lnTo>
                  <a:lnTo>
                    <a:pt x="0" y="21577"/>
                  </a:lnTo>
                  <a:lnTo>
                    <a:pt x="16535" y="38100"/>
                  </a:lnTo>
                  <a:lnTo>
                    <a:pt x="21577" y="38100"/>
                  </a:lnTo>
                  <a:lnTo>
                    <a:pt x="38100" y="21577"/>
                  </a:lnTo>
                  <a:lnTo>
                    <a:pt x="38100" y="19050"/>
                  </a:lnTo>
                  <a:lnTo>
                    <a:pt x="38100" y="16535"/>
                  </a:lnTo>
                  <a:close/>
                </a:path>
              </a:pathLst>
            </a:custGeom>
            <a:solidFill>
              <a:srgbClr val="4A54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282699" y="3467467"/>
            <a:ext cx="134366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b="1" dirty="0">
                <a:solidFill>
                  <a:srgbClr val="1F2937"/>
                </a:solidFill>
                <a:latin typeface="DejaVu Sans"/>
                <a:cs typeface="DejaVu Sans"/>
              </a:rPr>
              <a:t>α</a:t>
            </a:r>
            <a:r>
              <a:rPr sz="1550" spc="-210" dirty="0">
                <a:solidFill>
                  <a:srgbClr val="1F2937"/>
                </a:solidFill>
                <a:latin typeface="SimSun"/>
                <a:cs typeface="SimSun"/>
              </a:rPr>
              <a:t>試作</a:t>
            </a:r>
            <a:r>
              <a:rPr sz="1550" spc="-210" dirty="0">
                <a:solidFill>
                  <a:srgbClr val="1F2937"/>
                </a:solidFill>
                <a:latin typeface="Meiryo"/>
                <a:cs typeface="Meiryo"/>
              </a:rPr>
              <a:t>⽤</a:t>
            </a:r>
            <a:r>
              <a:rPr sz="1550" spc="-195" dirty="0">
                <a:solidFill>
                  <a:srgbClr val="1F2937"/>
                </a:solidFill>
                <a:latin typeface="SimSun"/>
                <a:cs typeface="SimSun"/>
              </a:rPr>
              <a:t>部品発注</a:t>
            </a:r>
            <a:endParaRPr sz="1550">
              <a:latin typeface="SimSun"/>
              <a:cs typeface="SimSu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77912" y="3894111"/>
            <a:ext cx="2150745" cy="11303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発注先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: Macnica</a:t>
            </a:r>
            <a:r>
              <a:rPr sz="1050" spc="5" dirty="0">
                <a:solidFill>
                  <a:srgbClr val="4A5462"/>
                </a:solidFill>
                <a:latin typeface="DejaVu Sans"/>
                <a:cs typeface="DejaVu Sans"/>
              </a:rPr>
              <a:t> / 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Marutsu</a:t>
            </a:r>
            <a:endParaRPr sz="1050">
              <a:latin typeface="DejaVu Sans"/>
              <a:cs typeface="DejaVu Sans"/>
            </a:endParaRPr>
          </a:p>
          <a:p>
            <a:pPr marL="26670" marR="5080" algn="just">
              <a:lnSpc>
                <a:spcPct val="108700"/>
              </a:lnSpc>
              <a:spcBef>
                <a:spcPts val="60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Qualcomm</a:t>
            </a:r>
            <a:r>
              <a:rPr sz="1050" spc="-3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QCS6490</a:t>
            </a:r>
            <a:r>
              <a:rPr sz="1050" spc="-3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開発</a:t>
            </a:r>
            <a:r>
              <a:rPr sz="1150" spc="-90" dirty="0">
                <a:solidFill>
                  <a:srgbClr val="4A5462"/>
                </a:solidFill>
                <a:latin typeface="PMingLiU"/>
                <a:cs typeface="PMingLiU"/>
              </a:rPr>
              <a:t>ボード</a:t>
            </a:r>
            <a:r>
              <a:rPr sz="1150" spc="-140" dirty="0">
                <a:solidFill>
                  <a:srgbClr val="4A5462"/>
                </a:solidFill>
                <a:latin typeface="PMingLiU"/>
                <a:cs typeface="PMingLiU"/>
              </a:rPr>
              <a:t>マルチスペクトルカメラモジュール</a:t>
            </a:r>
            <a:r>
              <a:rPr sz="1150" spc="-85" dirty="0">
                <a:solidFill>
                  <a:srgbClr val="4A5462"/>
                </a:solidFill>
                <a:latin typeface="PMingLiU"/>
                <a:cs typeface="PMingLiU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MEMS</a:t>
            </a:r>
            <a:r>
              <a:rPr sz="1050" spc="3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マイクアレイ</a:t>
            </a:r>
            <a:endParaRPr sz="1150">
              <a:latin typeface="PMingLiU"/>
              <a:cs typeface="PMingLiU"/>
            </a:endParaRPr>
          </a:p>
          <a:p>
            <a:pPr marL="26670" algn="just">
              <a:lnSpc>
                <a:spcPct val="100000"/>
              </a:lnSpc>
              <a:spcBef>
                <a:spcPts val="12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Waveguide</a:t>
            </a:r>
            <a:r>
              <a:rPr sz="1050" spc="-2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HUD</a:t>
            </a:r>
            <a:r>
              <a:rPr sz="1050" spc="-1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150" spc="-105" dirty="0">
                <a:solidFill>
                  <a:srgbClr val="4A5462"/>
                </a:solidFill>
                <a:latin typeface="PMingLiU"/>
                <a:cs typeface="PMingLiU"/>
              </a:rPr>
              <a:t>コンポーネント</a:t>
            </a:r>
            <a:endParaRPr sz="1150">
              <a:latin typeface="PMingLiU"/>
              <a:cs typeface="PMingLiU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800099" y="3428999"/>
            <a:ext cx="4953000" cy="3543300"/>
            <a:chOff x="800099" y="3428999"/>
            <a:chExt cx="4953000" cy="3543300"/>
          </a:xfrm>
        </p:grpSpPr>
        <p:sp>
          <p:nvSpPr>
            <p:cNvPr id="77" name="object 77"/>
            <p:cNvSpPr/>
            <p:nvPr/>
          </p:nvSpPr>
          <p:spPr>
            <a:xfrm>
              <a:off x="800099" y="34289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1805" y="228599"/>
                  </a:moveTo>
                  <a:lnTo>
                    <a:pt x="106795" y="228599"/>
                  </a:lnTo>
                  <a:lnTo>
                    <a:pt x="99362" y="227867"/>
                  </a:lnTo>
                  <a:lnTo>
                    <a:pt x="57038" y="213506"/>
                  </a:lnTo>
                  <a:lnTo>
                    <a:pt x="23432" y="184041"/>
                  </a:lnTo>
                  <a:lnTo>
                    <a:pt x="3660" y="143959"/>
                  </a:lnTo>
                  <a:lnTo>
                    <a:pt x="0" y="121805"/>
                  </a:lnTo>
                  <a:lnTo>
                    <a:pt x="0" y="106794"/>
                  </a:lnTo>
                  <a:lnTo>
                    <a:pt x="11572" y="63624"/>
                  </a:lnTo>
                  <a:lnTo>
                    <a:pt x="38784" y="28170"/>
                  </a:lnTo>
                  <a:lnTo>
                    <a:pt x="77493" y="5828"/>
                  </a:lnTo>
                  <a:lnTo>
                    <a:pt x="106795" y="0"/>
                  </a:lnTo>
                  <a:lnTo>
                    <a:pt x="121805" y="0"/>
                  </a:lnTo>
                  <a:lnTo>
                    <a:pt x="164974" y="11572"/>
                  </a:lnTo>
                  <a:lnTo>
                    <a:pt x="200429" y="38784"/>
                  </a:lnTo>
                  <a:lnTo>
                    <a:pt x="222771" y="77492"/>
                  </a:lnTo>
                  <a:lnTo>
                    <a:pt x="228600" y="114299"/>
                  </a:lnTo>
                  <a:lnTo>
                    <a:pt x="228599" y="121805"/>
                  </a:lnTo>
                  <a:lnTo>
                    <a:pt x="217027" y="164973"/>
                  </a:lnTo>
                  <a:lnTo>
                    <a:pt x="189815" y="200429"/>
                  </a:lnTo>
                  <a:lnTo>
                    <a:pt x="151106" y="222770"/>
                  </a:lnTo>
                  <a:lnTo>
                    <a:pt x="121805" y="2285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66060" y="3506888"/>
              <a:ext cx="101600" cy="73025"/>
            </a:xfrm>
            <a:custGeom>
              <a:avLst/>
              <a:gdLst/>
              <a:ahLst/>
              <a:cxnLst/>
              <a:rect l="l" t="t" r="r" b="b"/>
              <a:pathLst>
                <a:path w="101600" h="73025">
                  <a:moveTo>
                    <a:pt x="38687" y="72843"/>
                  </a:moveTo>
                  <a:lnTo>
                    <a:pt x="34156" y="72843"/>
                  </a:lnTo>
                  <a:lnTo>
                    <a:pt x="0" y="38687"/>
                  </a:lnTo>
                  <a:lnTo>
                    <a:pt x="0" y="34156"/>
                  </a:lnTo>
                  <a:lnTo>
                    <a:pt x="5581" y="28575"/>
                  </a:lnTo>
                  <a:lnTo>
                    <a:pt x="10112" y="28575"/>
                  </a:lnTo>
                  <a:lnTo>
                    <a:pt x="36433" y="54872"/>
                  </a:lnTo>
                  <a:lnTo>
                    <a:pt x="91328" y="0"/>
                  </a:lnTo>
                  <a:lnTo>
                    <a:pt x="95860" y="0"/>
                  </a:lnTo>
                  <a:lnTo>
                    <a:pt x="98650" y="2790"/>
                  </a:lnTo>
                  <a:lnTo>
                    <a:pt x="101418" y="5581"/>
                  </a:lnTo>
                  <a:lnTo>
                    <a:pt x="101418" y="10112"/>
                  </a:lnTo>
                  <a:lnTo>
                    <a:pt x="38687" y="72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00099" y="5905499"/>
              <a:ext cx="4953000" cy="1066800"/>
            </a:xfrm>
            <a:custGeom>
              <a:avLst/>
              <a:gdLst/>
              <a:ahLst/>
              <a:cxnLst/>
              <a:rect l="l" t="t" r="r" b="b"/>
              <a:pathLst>
                <a:path w="4953000" h="1066800">
                  <a:moveTo>
                    <a:pt x="4881802" y="1066799"/>
                  </a:moveTo>
                  <a:lnTo>
                    <a:pt x="71196" y="1066799"/>
                  </a:lnTo>
                  <a:lnTo>
                    <a:pt x="66241" y="1066311"/>
                  </a:lnTo>
                  <a:lnTo>
                    <a:pt x="29705" y="1051177"/>
                  </a:lnTo>
                  <a:lnTo>
                    <a:pt x="3885" y="1015137"/>
                  </a:lnTo>
                  <a:lnTo>
                    <a:pt x="0" y="995602"/>
                  </a:lnTo>
                  <a:lnTo>
                    <a:pt x="0" y="9905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2" y="3885"/>
                  </a:lnTo>
                  <a:lnTo>
                    <a:pt x="71196" y="0"/>
                  </a:lnTo>
                  <a:lnTo>
                    <a:pt x="4881802" y="0"/>
                  </a:lnTo>
                  <a:lnTo>
                    <a:pt x="4923293" y="15621"/>
                  </a:lnTo>
                  <a:lnTo>
                    <a:pt x="4949113" y="51661"/>
                  </a:lnTo>
                  <a:lnTo>
                    <a:pt x="4952999" y="71196"/>
                  </a:lnTo>
                  <a:lnTo>
                    <a:pt x="4952999" y="995602"/>
                  </a:lnTo>
                  <a:lnTo>
                    <a:pt x="4937377" y="1037093"/>
                  </a:lnTo>
                  <a:lnTo>
                    <a:pt x="4901337" y="1062912"/>
                  </a:lnTo>
                  <a:lnTo>
                    <a:pt x="4886757" y="1066311"/>
                  </a:lnTo>
                  <a:lnTo>
                    <a:pt x="4881802" y="106679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00099" y="544829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7"/>
                  </a:lnTo>
                  <a:lnTo>
                    <a:pt x="62575" y="331658"/>
                  </a:lnTo>
                  <a:lnTo>
                    <a:pt x="32105" y="296334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1"/>
                  </a:lnTo>
                  <a:lnTo>
                    <a:pt x="55796" y="55796"/>
                  </a:lnTo>
                  <a:lnTo>
                    <a:pt x="92572" y="27095"/>
                  </a:lnTo>
                  <a:lnTo>
                    <a:pt x="135199" y="8200"/>
                  </a:lnTo>
                  <a:lnTo>
                    <a:pt x="181141" y="229"/>
                  </a:lnTo>
                  <a:lnTo>
                    <a:pt x="190499" y="0"/>
                  </a:lnTo>
                  <a:lnTo>
                    <a:pt x="199858" y="229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6"/>
                  </a:lnTo>
                  <a:lnTo>
                    <a:pt x="353903" y="92571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8"/>
                  </a:lnTo>
                  <a:lnTo>
                    <a:pt x="353903" y="288426"/>
                  </a:lnTo>
                  <a:lnTo>
                    <a:pt x="325203" y="325202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0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04875" y="5572124"/>
              <a:ext cx="172085" cy="133350"/>
            </a:xfrm>
            <a:custGeom>
              <a:avLst/>
              <a:gdLst/>
              <a:ahLst/>
              <a:cxnLst/>
              <a:rect l="l" t="t" r="r" b="b"/>
              <a:pathLst>
                <a:path w="172084" h="133350">
                  <a:moveTo>
                    <a:pt x="46523" y="133349"/>
                  </a:moveTo>
                  <a:lnTo>
                    <a:pt x="33337" y="133349"/>
                  </a:lnTo>
                  <a:lnTo>
                    <a:pt x="20355" y="130732"/>
                  </a:lnTo>
                  <a:lnTo>
                    <a:pt x="9759" y="123590"/>
                  </a:lnTo>
                  <a:lnTo>
                    <a:pt x="2617" y="112994"/>
                  </a:lnTo>
                  <a:lnTo>
                    <a:pt x="0" y="99982"/>
                  </a:lnTo>
                  <a:lnTo>
                    <a:pt x="37" y="87213"/>
                  </a:lnTo>
                  <a:lnTo>
                    <a:pt x="13910" y="18216"/>
                  </a:lnTo>
                  <a:lnTo>
                    <a:pt x="35301" y="0"/>
                  </a:lnTo>
                  <a:lnTo>
                    <a:pt x="38040" y="0"/>
                  </a:lnTo>
                  <a:lnTo>
                    <a:pt x="40778" y="535"/>
                  </a:lnTo>
                  <a:lnTo>
                    <a:pt x="56316" y="6727"/>
                  </a:lnTo>
                  <a:lnTo>
                    <a:pt x="58102" y="10894"/>
                  </a:lnTo>
                  <a:lnTo>
                    <a:pt x="56750" y="14287"/>
                  </a:lnTo>
                  <a:lnTo>
                    <a:pt x="31878" y="14287"/>
                  </a:lnTo>
                  <a:lnTo>
                    <a:pt x="28932" y="16638"/>
                  </a:lnTo>
                  <a:lnTo>
                    <a:pt x="16966" y="67954"/>
                  </a:lnTo>
                  <a:lnTo>
                    <a:pt x="63917" y="67954"/>
                  </a:lnTo>
                  <a:lnTo>
                    <a:pt x="68192" y="69294"/>
                  </a:lnTo>
                  <a:lnTo>
                    <a:pt x="70706" y="70276"/>
                  </a:lnTo>
                  <a:lnTo>
                    <a:pt x="73521" y="71437"/>
                  </a:lnTo>
                  <a:lnTo>
                    <a:pt x="74771" y="72003"/>
                  </a:lnTo>
                  <a:lnTo>
                    <a:pt x="75756" y="72003"/>
                  </a:lnTo>
                  <a:lnTo>
                    <a:pt x="73788" y="76200"/>
                  </a:lnTo>
                  <a:lnTo>
                    <a:pt x="171012" y="76200"/>
                  </a:lnTo>
                  <a:lnTo>
                    <a:pt x="171152" y="77063"/>
                  </a:lnTo>
                  <a:lnTo>
                    <a:pt x="171330" y="79265"/>
                  </a:lnTo>
                  <a:lnTo>
                    <a:pt x="171430" y="83343"/>
                  </a:lnTo>
                  <a:lnTo>
                    <a:pt x="33438" y="83343"/>
                  </a:lnTo>
                  <a:lnTo>
                    <a:pt x="26741" y="84861"/>
                  </a:lnTo>
                  <a:lnTo>
                    <a:pt x="19794" y="87064"/>
                  </a:lnTo>
                  <a:lnTo>
                    <a:pt x="19407" y="87213"/>
                  </a:lnTo>
                  <a:lnTo>
                    <a:pt x="19049" y="87213"/>
                  </a:lnTo>
                  <a:lnTo>
                    <a:pt x="19049" y="107870"/>
                  </a:lnTo>
                  <a:lnTo>
                    <a:pt x="19496" y="108346"/>
                  </a:lnTo>
                  <a:lnTo>
                    <a:pt x="25387" y="114237"/>
                  </a:lnTo>
                  <a:lnTo>
                    <a:pt x="76703" y="114237"/>
                  </a:lnTo>
                  <a:lnTo>
                    <a:pt x="69450" y="124234"/>
                  </a:lnTo>
                  <a:lnTo>
                    <a:pt x="59061" y="130915"/>
                  </a:lnTo>
                  <a:lnTo>
                    <a:pt x="46523" y="133349"/>
                  </a:lnTo>
                  <a:close/>
                </a:path>
                <a:path w="172084" h="133350">
                  <a:moveTo>
                    <a:pt x="120431" y="20002"/>
                  </a:moveTo>
                  <a:lnTo>
                    <a:pt x="116264" y="18216"/>
                  </a:lnTo>
                  <a:lnTo>
                    <a:pt x="113347" y="10894"/>
                  </a:lnTo>
                  <a:lnTo>
                    <a:pt x="115133" y="6727"/>
                  </a:lnTo>
                  <a:lnTo>
                    <a:pt x="130670" y="535"/>
                  </a:lnTo>
                  <a:lnTo>
                    <a:pt x="133379" y="0"/>
                  </a:lnTo>
                  <a:lnTo>
                    <a:pt x="136147" y="0"/>
                  </a:lnTo>
                  <a:lnTo>
                    <a:pt x="143362" y="1236"/>
                  </a:lnTo>
                  <a:lnTo>
                    <a:pt x="149598" y="4691"/>
                  </a:lnTo>
                  <a:lnTo>
                    <a:pt x="154376" y="9983"/>
                  </a:lnTo>
                  <a:lnTo>
                    <a:pt x="156192" y="14287"/>
                  </a:lnTo>
                  <a:lnTo>
                    <a:pt x="135225" y="14287"/>
                  </a:lnTo>
                  <a:lnTo>
                    <a:pt x="134302" y="14466"/>
                  </a:lnTo>
                  <a:lnTo>
                    <a:pt x="120431" y="20002"/>
                  </a:lnTo>
                  <a:close/>
                </a:path>
                <a:path w="172084" h="133350">
                  <a:moveTo>
                    <a:pt x="51018" y="20002"/>
                  </a:moveTo>
                  <a:lnTo>
                    <a:pt x="37177" y="14466"/>
                  </a:lnTo>
                  <a:lnTo>
                    <a:pt x="36254" y="14287"/>
                  </a:lnTo>
                  <a:lnTo>
                    <a:pt x="56750" y="14287"/>
                  </a:lnTo>
                  <a:lnTo>
                    <a:pt x="55185" y="18216"/>
                  </a:lnTo>
                  <a:lnTo>
                    <a:pt x="51018" y="20002"/>
                  </a:lnTo>
                  <a:close/>
                </a:path>
                <a:path w="172084" h="133350">
                  <a:moveTo>
                    <a:pt x="169182" y="67954"/>
                  </a:moveTo>
                  <a:lnTo>
                    <a:pt x="154483" y="67954"/>
                  </a:lnTo>
                  <a:lnTo>
                    <a:pt x="142517" y="16638"/>
                  </a:lnTo>
                  <a:lnTo>
                    <a:pt x="139541" y="14287"/>
                  </a:lnTo>
                  <a:lnTo>
                    <a:pt x="156192" y="14287"/>
                  </a:lnTo>
                  <a:lnTo>
                    <a:pt x="157184" y="16638"/>
                  </a:lnTo>
                  <a:lnTo>
                    <a:pt x="157569" y="18216"/>
                  </a:lnTo>
                  <a:lnTo>
                    <a:pt x="169182" y="67954"/>
                  </a:lnTo>
                  <a:close/>
                </a:path>
                <a:path w="172084" h="133350">
                  <a:moveTo>
                    <a:pt x="63917" y="67954"/>
                  </a:moveTo>
                  <a:lnTo>
                    <a:pt x="16966" y="67954"/>
                  </a:lnTo>
                  <a:lnTo>
                    <a:pt x="23068" y="66109"/>
                  </a:lnTo>
                  <a:lnTo>
                    <a:pt x="31343" y="64293"/>
                  </a:lnTo>
                  <a:lnTo>
                    <a:pt x="50006" y="64293"/>
                  </a:lnTo>
                  <a:lnTo>
                    <a:pt x="58787" y="66347"/>
                  </a:lnTo>
                  <a:lnTo>
                    <a:pt x="63917" y="67954"/>
                  </a:lnTo>
                  <a:close/>
                </a:path>
                <a:path w="172084" h="133350">
                  <a:moveTo>
                    <a:pt x="97660" y="76200"/>
                  </a:moveTo>
                  <a:lnTo>
                    <a:pt x="91767" y="76200"/>
                  </a:lnTo>
                  <a:lnTo>
                    <a:pt x="92720" y="74592"/>
                  </a:lnTo>
                  <a:lnTo>
                    <a:pt x="121413" y="64293"/>
                  </a:lnTo>
                  <a:lnTo>
                    <a:pt x="140106" y="64293"/>
                  </a:lnTo>
                  <a:lnTo>
                    <a:pt x="148381" y="66109"/>
                  </a:lnTo>
                  <a:lnTo>
                    <a:pt x="154483" y="67954"/>
                  </a:lnTo>
                  <a:lnTo>
                    <a:pt x="169182" y="67954"/>
                  </a:lnTo>
                  <a:lnTo>
                    <a:pt x="170127" y="72003"/>
                  </a:lnTo>
                  <a:lnTo>
                    <a:pt x="95578" y="72003"/>
                  </a:lnTo>
                  <a:lnTo>
                    <a:pt x="97660" y="76200"/>
                  </a:lnTo>
                  <a:close/>
                </a:path>
                <a:path w="172084" h="133350">
                  <a:moveTo>
                    <a:pt x="79682" y="76200"/>
                  </a:moveTo>
                  <a:lnTo>
                    <a:pt x="73788" y="76200"/>
                  </a:lnTo>
                  <a:lnTo>
                    <a:pt x="75870" y="72003"/>
                  </a:lnTo>
                  <a:lnTo>
                    <a:pt x="74830" y="72003"/>
                  </a:lnTo>
                  <a:lnTo>
                    <a:pt x="77390" y="73282"/>
                  </a:lnTo>
                  <a:lnTo>
                    <a:pt x="78759" y="74592"/>
                  </a:lnTo>
                  <a:lnTo>
                    <a:pt x="79682" y="76200"/>
                  </a:lnTo>
                  <a:close/>
                </a:path>
                <a:path w="172084" h="133350">
                  <a:moveTo>
                    <a:pt x="171012" y="76200"/>
                  </a:moveTo>
                  <a:lnTo>
                    <a:pt x="97660" y="76200"/>
                  </a:lnTo>
                  <a:lnTo>
                    <a:pt x="95578" y="72003"/>
                  </a:lnTo>
                  <a:lnTo>
                    <a:pt x="170127" y="72003"/>
                  </a:lnTo>
                  <a:lnTo>
                    <a:pt x="170732" y="74592"/>
                  </a:lnTo>
                  <a:lnTo>
                    <a:pt x="170795" y="74860"/>
                  </a:lnTo>
                  <a:lnTo>
                    <a:pt x="171012" y="76200"/>
                  </a:lnTo>
                  <a:close/>
                </a:path>
                <a:path w="172084" h="133350">
                  <a:moveTo>
                    <a:pt x="76703" y="114237"/>
                  </a:moveTo>
                  <a:lnTo>
                    <a:pt x="54179" y="114237"/>
                  </a:lnTo>
                  <a:lnTo>
                    <a:pt x="60366" y="108346"/>
                  </a:lnTo>
                  <a:lnTo>
                    <a:pt x="61085" y="95249"/>
                  </a:lnTo>
                  <a:lnTo>
                    <a:pt x="61439" y="87213"/>
                  </a:lnTo>
                  <a:lnTo>
                    <a:pt x="59971" y="86707"/>
                  </a:lnTo>
                  <a:lnTo>
                    <a:pt x="54040" y="84861"/>
                  </a:lnTo>
                  <a:lnTo>
                    <a:pt x="47284" y="83343"/>
                  </a:lnTo>
                  <a:lnTo>
                    <a:pt x="124003" y="83343"/>
                  </a:lnTo>
                  <a:lnTo>
                    <a:pt x="117246" y="84861"/>
                  </a:lnTo>
                  <a:lnTo>
                    <a:pt x="111323" y="86707"/>
                  </a:lnTo>
                  <a:lnTo>
                    <a:pt x="109894" y="87213"/>
                  </a:lnTo>
                  <a:lnTo>
                    <a:pt x="110336" y="95249"/>
                  </a:lnTo>
                  <a:lnTo>
                    <a:pt x="80188" y="95249"/>
                  </a:lnTo>
                  <a:lnTo>
                    <a:pt x="79932" y="99982"/>
                  </a:lnTo>
                  <a:lnTo>
                    <a:pt x="79831" y="101857"/>
                  </a:lnTo>
                  <a:lnTo>
                    <a:pt x="76703" y="114237"/>
                  </a:lnTo>
                  <a:close/>
                </a:path>
                <a:path w="172084" h="133350">
                  <a:moveTo>
                    <a:pt x="168023" y="114237"/>
                  </a:moveTo>
                  <a:lnTo>
                    <a:pt x="146032" y="114237"/>
                  </a:lnTo>
                  <a:lnTo>
                    <a:pt x="152399" y="107870"/>
                  </a:lnTo>
                  <a:lnTo>
                    <a:pt x="152399" y="87213"/>
                  </a:lnTo>
                  <a:lnTo>
                    <a:pt x="152050" y="87213"/>
                  </a:lnTo>
                  <a:lnTo>
                    <a:pt x="149869" y="86469"/>
                  </a:lnTo>
                  <a:lnTo>
                    <a:pt x="144809" y="84861"/>
                  </a:lnTo>
                  <a:lnTo>
                    <a:pt x="138112" y="83343"/>
                  </a:lnTo>
                  <a:lnTo>
                    <a:pt x="171430" y="83343"/>
                  </a:lnTo>
                  <a:lnTo>
                    <a:pt x="171479" y="99982"/>
                  </a:lnTo>
                  <a:lnTo>
                    <a:pt x="168861" y="112994"/>
                  </a:lnTo>
                  <a:lnTo>
                    <a:pt x="168023" y="114237"/>
                  </a:lnTo>
                  <a:close/>
                </a:path>
                <a:path w="172084" h="133350">
                  <a:moveTo>
                    <a:pt x="138142" y="133349"/>
                  </a:moveTo>
                  <a:lnTo>
                    <a:pt x="124926" y="133349"/>
                  </a:lnTo>
                  <a:lnTo>
                    <a:pt x="112405" y="130915"/>
                  </a:lnTo>
                  <a:lnTo>
                    <a:pt x="102025" y="124234"/>
                  </a:lnTo>
                  <a:lnTo>
                    <a:pt x="94775" y="114237"/>
                  </a:lnTo>
                  <a:lnTo>
                    <a:pt x="91648" y="101857"/>
                  </a:lnTo>
                  <a:lnTo>
                    <a:pt x="91261" y="95249"/>
                  </a:lnTo>
                  <a:lnTo>
                    <a:pt x="110336" y="95249"/>
                  </a:lnTo>
                  <a:lnTo>
                    <a:pt x="111029" y="107870"/>
                  </a:lnTo>
                  <a:lnTo>
                    <a:pt x="111055" y="108346"/>
                  </a:lnTo>
                  <a:lnTo>
                    <a:pt x="117301" y="114237"/>
                  </a:lnTo>
                  <a:lnTo>
                    <a:pt x="168023" y="114237"/>
                  </a:lnTo>
                  <a:lnTo>
                    <a:pt x="161720" y="123590"/>
                  </a:lnTo>
                  <a:lnTo>
                    <a:pt x="151124" y="130732"/>
                  </a:lnTo>
                  <a:lnTo>
                    <a:pt x="138142" y="133349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4399" y="6048374"/>
              <a:ext cx="100012" cy="134001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962012" y="6372224"/>
              <a:ext cx="38100" cy="419100"/>
            </a:xfrm>
            <a:custGeom>
              <a:avLst/>
              <a:gdLst/>
              <a:ahLst/>
              <a:cxnLst/>
              <a:rect l="l" t="t" r="r" b="b"/>
              <a:pathLst>
                <a:path w="38100" h="419100">
                  <a:moveTo>
                    <a:pt x="38100" y="397522"/>
                  </a:moveTo>
                  <a:lnTo>
                    <a:pt x="21577" y="381000"/>
                  </a:lnTo>
                  <a:lnTo>
                    <a:pt x="16535" y="381000"/>
                  </a:lnTo>
                  <a:lnTo>
                    <a:pt x="0" y="397522"/>
                  </a:lnTo>
                  <a:lnTo>
                    <a:pt x="0" y="402577"/>
                  </a:lnTo>
                  <a:lnTo>
                    <a:pt x="16535" y="419100"/>
                  </a:lnTo>
                  <a:lnTo>
                    <a:pt x="21577" y="419100"/>
                  </a:lnTo>
                  <a:lnTo>
                    <a:pt x="38100" y="402577"/>
                  </a:lnTo>
                  <a:lnTo>
                    <a:pt x="38100" y="400050"/>
                  </a:lnTo>
                  <a:lnTo>
                    <a:pt x="38100" y="397522"/>
                  </a:lnTo>
                  <a:close/>
                </a:path>
                <a:path w="38100" h="419100">
                  <a:moveTo>
                    <a:pt x="38100" y="207035"/>
                  </a:moveTo>
                  <a:lnTo>
                    <a:pt x="21577" y="190500"/>
                  </a:lnTo>
                  <a:lnTo>
                    <a:pt x="16535" y="190500"/>
                  </a:lnTo>
                  <a:lnTo>
                    <a:pt x="0" y="207035"/>
                  </a:lnTo>
                  <a:lnTo>
                    <a:pt x="0" y="212077"/>
                  </a:lnTo>
                  <a:lnTo>
                    <a:pt x="16535" y="228600"/>
                  </a:lnTo>
                  <a:lnTo>
                    <a:pt x="21577" y="228600"/>
                  </a:lnTo>
                  <a:lnTo>
                    <a:pt x="38100" y="212077"/>
                  </a:lnTo>
                  <a:lnTo>
                    <a:pt x="38100" y="209550"/>
                  </a:lnTo>
                  <a:lnTo>
                    <a:pt x="38100" y="207035"/>
                  </a:lnTo>
                  <a:close/>
                </a:path>
                <a:path w="38100" h="419100">
                  <a:moveTo>
                    <a:pt x="38100" y="16522"/>
                  </a:moveTo>
                  <a:lnTo>
                    <a:pt x="21577" y="0"/>
                  </a:lnTo>
                  <a:lnTo>
                    <a:pt x="16535" y="0"/>
                  </a:lnTo>
                  <a:lnTo>
                    <a:pt x="0" y="16522"/>
                  </a:lnTo>
                  <a:lnTo>
                    <a:pt x="0" y="21577"/>
                  </a:lnTo>
                  <a:lnTo>
                    <a:pt x="16535" y="38100"/>
                  </a:lnTo>
                  <a:lnTo>
                    <a:pt x="21577" y="38100"/>
                  </a:lnTo>
                  <a:lnTo>
                    <a:pt x="38100" y="21577"/>
                  </a:lnTo>
                  <a:lnTo>
                    <a:pt x="38100" y="19050"/>
                  </a:lnTo>
                  <a:lnTo>
                    <a:pt x="38100" y="16522"/>
                  </a:lnTo>
                  <a:close/>
                </a:path>
              </a:pathLst>
            </a:custGeom>
            <a:solidFill>
              <a:srgbClr val="4A54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077912" y="5486767"/>
            <a:ext cx="22879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95"/>
              </a:spcBef>
            </a:pPr>
            <a:r>
              <a:rPr sz="1550" spc="-210" dirty="0">
                <a:solidFill>
                  <a:srgbClr val="1F2937"/>
                </a:solidFill>
                <a:latin typeface="SimSun"/>
                <a:cs typeface="SimSun"/>
              </a:rPr>
              <a:t>筐体試作</a:t>
            </a:r>
            <a:r>
              <a:rPr sz="1550" spc="-210" dirty="0">
                <a:solidFill>
                  <a:srgbClr val="1F2937"/>
                </a:solidFill>
                <a:latin typeface="PMingLiU"/>
                <a:cs typeface="PMingLiU"/>
              </a:rPr>
              <a:t>‧</a:t>
            </a:r>
            <a:r>
              <a:rPr sz="1550" spc="-210" dirty="0">
                <a:solidFill>
                  <a:srgbClr val="1F2937"/>
                </a:solidFill>
                <a:latin typeface="Meiryo"/>
                <a:cs typeface="Meiryo"/>
              </a:rPr>
              <a:t>⼈</a:t>
            </a:r>
            <a:r>
              <a:rPr sz="1550" spc="-210" dirty="0">
                <a:solidFill>
                  <a:srgbClr val="1F2937"/>
                </a:solidFill>
                <a:latin typeface="SimSun"/>
                <a:cs typeface="SimSun"/>
              </a:rPr>
              <a:t>体</a:t>
            </a:r>
            <a:r>
              <a:rPr sz="1550" spc="-210" dirty="0">
                <a:solidFill>
                  <a:srgbClr val="1F2937"/>
                </a:solidFill>
                <a:latin typeface="Meiryo"/>
                <a:cs typeface="Meiryo"/>
              </a:rPr>
              <a:t>⼯</a:t>
            </a:r>
            <a:r>
              <a:rPr sz="1550" spc="-210" dirty="0">
                <a:solidFill>
                  <a:srgbClr val="1F2937"/>
                </a:solidFill>
                <a:latin typeface="SimSun"/>
                <a:cs typeface="SimSun"/>
              </a:rPr>
              <a:t>学</a:t>
            </a:r>
            <a:r>
              <a:rPr sz="1550" spc="-185" dirty="0">
                <a:solidFill>
                  <a:srgbClr val="1F2937"/>
                </a:solidFill>
                <a:latin typeface="PMingLiU"/>
                <a:cs typeface="PMingLiU"/>
              </a:rPr>
              <a:t>テスト</a:t>
            </a:r>
            <a:endParaRPr sz="155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3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場所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: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DMM.make</a:t>
            </a:r>
            <a:r>
              <a:rPr sz="1050" spc="-1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AKIBA</a:t>
            </a:r>
            <a:endParaRPr sz="1050">
              <a:latin typeface="DejaVu Sans"/>
              <a:cs typeface="DejaVu Sans"/>
            </a:endParaRPr>
          </a:p>
          <a:p>
            <a:pPr marL="26670">
              <a:lnSpc>
                <a:spcPct val="100000"/>
              </a:lnSpc>
              <a:spcBef>
                <a:spcPts val="720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3D</a:t>
            </a:r>
            <a:r>
              <a:rPr sz="1150" spc="-120" dirty="0">
                <a:solidFill>
                  <a:srgbClr val="4A5462"/>
                </a:solidFill>
                <a:latin typeface="PMingLiU"/>
                <a:cs typeface="PMingLiU"/>
              </a:rPr>
              <a:t>プリンタによる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筐体試作</a:t>
            </a:r>
            <a:r>
              <a:rPr sz="1150" spc="-60" dirty="0">
                <a:solidFill>
                  <a:srgbClr val="4A5462"/>
                </a:solidFill>
                <a:latin typeface="SimSun"/>
                <a:cs typeface="SimSun"/>
              </a:rPr>
              <a:t>（</a:t>
            </a:r>
            <a:r>
              <a:rPr sz="1050" spc="-60" dirty="0">
                <a:solidFill>
                  <a:srgbClr val="4A5462"/>
                </a:solidFill>
                <a:latin typeface="DejaVu Sans"/>
                <a:cs typeface="DejaVu Sans"/>
              </a:rPr>
              <a:t>3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種</a:t>
            </a:r>
            <a:r>
              <a:rPr sz="1050" spc="-50" dirty="0">
                <a:solidFill>
                  <a:srgbClr val="4A5462"/>
                </a:solidFill>
                <a:latin typeface="DejaVu Sans"/>
                <a:cs typeface="DejaVu Sans"/>
              </a:rPr>
              <a:t>)</a:t>
            </a:r>
            <a:endParaRPr sz="1050">
              <a:latin typeface="DejaVu Sans"/>
              <a:cs typeface="DejaVu Sans"/>
            </a:endParaRPr>
          </a:p>
          <a:p>
            <a:pPr marL="26670" marR="389890">
              <a:lnSpc>
                <a:spcPct val="108700"/>
              </a:lnSpc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装着感</a:t>
            </a:r>
            <a:r>
              <a:rPr sz="1150" spc="-120" dirty="0">
                <a:solidFill>
                  <a:srgbClr val="4A5462"/>
                </a:solidFill>
                <a:latin typeface="PMingLiU"/>
                <a:cs typeface="PMingLiU"/>
              </a:rPr>
              <a:t>‧バランス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評価</a:t>
            </a:r>
            <a:r>
              <a:rPr sz="1150" spc="-40" dirty="0">
                <a:solidFill>
                  <a:srgbClr val="4A5462"/>
                </a:solidFill>
                <a:latin typeface="SimSun"/>
                <a:cs typeface="SimSun"/>
              </a:rPr>
              <a:t>（</a:t>
            </a:r>
            <a:r>
              <a:rPr sz="1050" spc="-40" dirty="0">
                <a:solidFill>
                  <a:srgbClr val="4A5462"/>
                </a:solidFill>
                <a:latin typeface="DejaVu Sans"/>
                <a:cs typeface="DejaVu Sans"/>
              </a:rPr>
              <a:t>10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名</a:t>
            </a:r>
            <a:r>
              <a:rPr sz="1050" spc="-50" dirty="0">
                <a:solidFill>
                  <a:srgbClr val="4A5462"/>
                </a:solidFill>
                <a:latin typeface="DejaVu Sans"/>
                <a:cs typeface="DejaVu Sans"/>
              </a:rPr>
              <a:t>)</a:t>
            </a:r>
            <a:r>
              <a:rPr sz="1150" spc="-120" dirty="0">
                <a:solidFill>
                  <a:srgbClr val="4A5462"/>
                </a:solidFill>
                <a:latin typeface="PMingLiU"/>
                <a:cs typeface="PMingLiU"/>
              </a:rPr>
              <a:t>レンズ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位置</a:t>
            </a:r>
            <a:r>
              <a:rPr sz="1150" spc="-4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050" spc="-40" dirty="0">
                <a:solidFill>
                  <a:srgbClr val="4A5462"/>
                </a:solidFill>
                <a:latin typeface="DejaVu Sans"/>
                <a:cs typeface="DejaVu Sans"/>
              </a:rPr>
              <a:t>PCB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配置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の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最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適化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800099" y="5448300"/>
            <a:ext cx="228600" cy="228600"/>
            <a:chOff x="800099" y="5448300"/>
            <a:chExt cx="228600" cy="228600"/>
          </a:xfrm>
        </p:grpSpPr>
        <p:sp>
          <p:nvSpPr>
            <p:cNvPr id="86" name="object 86"/>
            <p:cNvSpPr/>
            <p:nvPr/>
          </p:nvSpPr>
          <p:spPr>
            <a:xfrm>
              <a:off x="800099" y="54483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21805" y="228598"/>
                  </a:moveTo>
                  <a:lnTo>
                    <a:pt x="106795" y="228598"/>
                  </a:lnTo>
                  <a:lnTo>
                    <a:pt x="99362" y="227866"/>
                  </a:lnTo>
                  <a:lnTo>
                    <a:pt x="57038" y="213505"/>
                  </a:lnTo>
                  <a:lnTo>
                    <a:pt x="23432" y="184041"/>
                  </a:lnTo>
                  <a:lnTo>
                    <a:pt x="3660" y="143958"/>
                  </a:lnTo>
                  <a:lnTo>
                    <a:pt x="0" y="121804"/>
                  </a:lnTo>
                  <a:lnTo>
                    <a:pt x="0" y="106794"/>
                  </a:lnTo>
                  <a:lnTo>
                    <a:pt x="11572" y="63624"/>
                  </a:lnTo>
                  <a:lnTo>
                    <a:pt x="38784" y="28169"/>
                  </a:lnTo>
                  <a:lnTo>
                    <a:pt x="77493" y="5827"/>
                  </a:lnTo>
                  <a:lnTo>
                    <a:pt x="106795" y="0"/>
                  </a:lnTo>
                  <a:lnTo>
                    <a:pt x="121805" y="0"/>
                  </a:lnTo>
                  <a:lnTo>
                    <a:pt x="164974" y="11572"/>
                  </a:lnTo>
                  <a:lnTo>
                    <a:pt x="200429" y="38783"/>
                  </a:lnTo>
                  <a:lnTo>
                    <a:pt x="222771" y="77492"/>
                  </a:lnTo>
                  <a:lnTo>
                    <a:pt x="228600" y="114299"/>
                  </a:lnTo>
                  <a:lnTo>
                    <a:pt x="228599" y="121804"/>
                  </a:lnTo>
                  <a:lnTo>
                    <a:pt x="217027" y="164973"/>
                  </a:lnTo>
                  <a:lnTo>
                    <a:pt x="189815" y="200428"/>
                  </a:lnTo>
                  <a:lnTo>
                    <a:pt x="151106" y="222770"/>
                  </a:lnTo>
                  <a:lnTo>
                    <a:pt x="121805" y="228598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66060" y="5526188"/>
              <a:ext cx="101600" cy="73025"/>
            </a:xfrm>
            <a:custGeom>
              <a:avLst/>
              <a:gdLst/>
              <a:ahLst/>
              <a:cxnLst/>
              <a:rect l="l" t="t" r="r" b="b"/>
              <a:pathLst>
                <a:path w="101600" h="73025">
                  <a:moveTo>
                    <a:pt x="38687" y="72843"/>
                  </a:moveTo>
                  <a:lnTo>
                    <a:pt x="34156" y="72843"/>
                  </a:lnTo>
                  <a:lnTo>
                    <a:pt x="0" y="38687"/>
                  </a:lnTo>
                  <a:lnTo>
                    <a:pt x="0" y="34156"/>
                  </a:lnTo>
                  <a:lnTo>
                    <a:pt x="5581" y="28575"/>
                  </a:lnTo>
                  <a:lnTo>
                    <a:pt x="10112" y="28575"/>
                  </a:lnTo>
                  <a:lnTo>
                    <a:pt x="36433" y="54872"/>
                  </a:lnTo>
                  <a:lnTo>
                    <a:pt x="91328" y="0"/>
                  </a:lnTo>
                  <a:lnTo>
                    <a:pt x="95860" y="0"/>
                  </a:lnTo>
                  <a:lnTo>
                    <a:pt x="98650" y="2790"/>
                  </a:lnTo>
                  <a:lnTo>
                    <a:pt x="101418" y="5581"/>
                  </a:lnTo>
                  <a:lnTo>
                    <a:pt x="101418" y="10112"/>
                  </a:lnTo>
                  <a:lnTo>
                    <a:pt x="38687" y="72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1337676" y="7550196"/>
            <a:ext cx="410209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50" spc="-10" dirty="0">
                <a:solidFill>
                  <a:srgbClr val="6A7280"/>
                </a:solidFill>
                <a:latin typeface="DejaVu Sans"/>
                <a:cs typeface="DejaVu Sans"/>
              </a:rPr>
              <a:t>25/25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4500" y="7556626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5331E-F316-4796-0D36-33F7BE12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5D96DDB-2A3D-8B6A-BA3C-304C987F3D93}"/>
              </a:ext>
            </a:extLst>
          </p:cNvPr>
          <p:cNvGrpSpPr/>
          <p:nvPr/>
        </p:nvGrpSpPr>
        <p:grpSpPr>
          <a:xfrm>
            <a:off x="0" y="0"/>
            <a:ext cx="12192000" cy="6400800"/>
            <a:chOff x="0" y="0"/>
            <a:chExt cx="12192000" cy="64008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55FC2057-FCC0-2514-1A42-D961AC41991C}"/>
                </a:ext>
              </a:extLst>
            </p:cNvPr>
            <p:cNvSpPr/>
            <p:nvPr/>
          </p:nvSpPr>
          <p:spPr>
            <a:xfrm>
              <a:off x="0" y="914399"/>
              <a:ext cx="12192000" cy="5486400"/>
            </a:xfrm>
            <a:custGeom>
              <a:avLst/>
              <a:gdLst/>
              <a:ahLst/>
              <a:cxnLst/>
              <a:rect l="l" t="t" r="r" b="b"/>
              <a:pathLst>
                <a:path w="12192000" h="5486400">
                  <a:moveTo>
                    <a:pt x="0" y="5486399"/>
                  </a:moveTo>
                  <a:lnTo>
                    <a:pt x="12191999" y="54863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4863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92F0866-9637-B7C2-DFA9-3184FA845886}"/>
                </a:ext>
              </a:extLst>
            </p:cNvPr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233C543-7014-18FA-2DCC-99DD65E1DA08}"/>
                </a:ext>
              </a:extLst>
            </p:cNvPr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429897E9-154C-2D6D-318C-57C98322B1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231140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40" dirty="0">
                <a:latin typeface="BIZ UDPGothic"/>
                <a:cs typeface="BIZ UDPGothic"/>
              </a:rPr>
              <a:t>プロジェクト概要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650CF11-5DA5-0DDE-254B-17C6C72CA15A}"/>
              </a:ext>
            </a:extLst>
          </p:cNvPr>
          <p:cNvSpPr txBox="1"/>
          <p:nvPr/>
        </p:nvSpPr>
        <p:spPr>
          <a:xfrm>
            <a:off x="444500" y="1325524"/>
            <a:ext cx="3212465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90" dirty="0">
                <a:solidFill>
                  <a:srgbClr val="374050"/>
                </a:solidFill>
                <a:latin typeface="SimSun"/>
                <a:cs typeface="SimSun"/>
              </a:rPr>
              <a:t>次世代の感情認識テクノロジー</a:t>
            </a:r>
            <a:endParaRPr sz="2050" dirty="0">
              <a:latin typeface="SimSun"/>
              <a:cs typeface="SimSun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A90C6E4-F17E-2BFE-A460-B37A9A4D8277}"/>
              </a:ext>
            </a:extLst>
          </p:cNvPr>
          <p:cNvSpPr txBox="1"/>
          <p:nvPr/>
        </p:nvSpPr>
        <p:spPr>
          <a:xfrm>
            <a:off x="444500" y="1850542"/>
            <a:ext cx="5297170" cy="768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95"/>
              </a:spcBef>
            </a:pP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視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線先の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⼈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の表情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声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⾊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⽣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体指標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をマルチモーダル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で取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り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込み、</a:t>
            </a:r>
            <a:r>
              <a:rPr sz="1200" spc="-10" dirty="0">
                <a:solidFill>
                  <a:srgbClr val="4A5462"/>
                </a:solidFill>
                <a:latin typeface="DejaVu Sans"/>
                <a:cs typeface="DejaVu Sans"/>
              </a:rPr>
              <a:t>0.5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秒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以</a:t>
            </a:r>
            <a:r>
              <a:rPr sz="1350" spc="-50" dirty="0">
                <a:solidFill>
                  <a:srgbClr val="4A5462"/>
                </a:solidFill>
                <a:latin typeface="SimSun"/>
                <a:cs typeface="SimSun"/>
              </a:rPr>
              <a:t>内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に「喜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怒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哀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楽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‧ストレス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」などの感情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スコアを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HUD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や</a:t>
            </a:r>
            <a:r>
              <a:rPr sz="1350" spc="-185" dirty="0">
                <a:solidFill>
                  <a:srgbClr val="4A5462"/>
                </a:solidFill>
                <a:latin typeface="PMingLiU"/>
                <a:cs typeface="PMingLiU"/>
              </a:rPr>
              <a:t>スマホ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へ可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視</a:t>
            </a:r>
            <a:r>
              <a:rPr sz="1350" spc="-50" dirty="0">
                <a:solidFill>
                  <a:srgbClr val="4A5462"/>
                </a:solidFill>
                <a:latin typeface="SimSun"/>
                <a:cs typeface="SimSun"/>
              </a:rPr>
              <a:t>化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す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る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眼鏡型</a:t>
            </a:r>
            <a:r>
              <a:rPr sz="1350" spc="-185" dirty="0">
                <a:solidFill>
                  <a:srgbClr val="4A5462"/>
                </a:solidFill>
                <a:latin typeface="PMingLiU"/>
                <a:cs typeface="PMingLiU"/>
              </a:rPr>
              <a:t>デバイスを</a:t>
            </a:r>
            <a:r>
              <a:rPr sz="1350" spc="-175" dirty="0">
                <a:solidFill>
                  <a:srgbClr val="4A5462"/>
                </a:solidFill>
                <a:latin typeface="SimSun"/>
                <a:cs typeface="SimSun"/>
              </a:rPr>
              <a:t>開発します。</a:t>
            </a:r>
            <a:endParaRPr sz="1350">
              <a:latin typeface="SimSun"/>
              <a:cs typeface="SimSun"/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A4BF3A88-5846-9D6A-E05E-13DB6AB09EC6}"/>
              </a:ext>
            </a:extLst>
          </p:cNvPr>
          <p:cNvGrpSpPr/>
          <p:nvPr/>
        </p:nvGrpSpPr>
        <p:grpSpPr>
          <a:xfrm>
            <a:off x="457199" y="1371599"/>
            <a:ext cx="10744200" cy="3695700"/>
            <a:chOff x="457199" y="1371599"/>
            <a:chExt cx="10744200" cy="369570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430DFA-476D-2EEE-DB74-5677058F581C}"/>
                </a:ext>
              </a:extLst>
            </p:cNvPr>
            <p:cNvSpPr/>
            <p:nvPr/>
          </p:nvSpPr>
          <p:spPr>
            <a:xfrm>
              <a:off x="457199" y="29908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9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2"/>
                  </a:lnTo>
                  <a:lnTo>
                    <a:pt x="55796" y="55795"/>
                  </a:lnTo>
                  <a:lnTo>
                    <a:pt x="92572" y="27095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5"/>
                  </a:lnTo>
                  <a:lnTo>
                    <a:pt x="353904" y="92572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4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B83C1321-ECBB-26DA-BE8F-54999394A54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99" y="3114674"/>
              <a:ext cx="152399" cy="133349"/>
            </a:xfrm>
            <a:prstGeom prst="rect">
              <a:avLst/>
            </a:prstGeom>
          </p:spPr>
        </p:pic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F63CD17-CEA6-1029-89D7-0D95C138E20D}"/>
                </a:ext>
              </a:extLst>
            </p:cNvPr>
            <p:cNvSpPr/>
            <p:nvPr/>
          </p:nvSpPr>
          <p:spPr>
            <a:xfrm>
              <a:off x="457199" y="3638549"/>
              <a:ext cx="266700" cy="381000"/>
            </a:xfrm>
            <a:custGeom>
              <a:avLst/>
              <a:gdLst/>
              <a:ahLst/>
              <a:cxnLst/>
              <a:rect l="l" t="t" r="r" b="b"/>
              <a:pathLst>
                <a:path w="266700" h="381000">
                  <a:moveTo>
                    <a:pt x="133349" y="380999"/>
                  </a:moveTo>
                  <a:lnTo>
                    <a:pt x="94639" y="375259"/>
                  </a:lnTo>
                  <a:lnTo>
                    <a:pt x="59264" y="358525"/>
                  </a:lnTo>
                  <a:lnTo>
                    <a:pt x="30267" y="332246"/>
                  </a:lnTo>
                  <a:lnTo>
                    <a:pt x="10150" y="298680"/>
                  </a:lnTo>
                  <a:lnTo>
                    <a:pt x="640" y="260720"/>
                  </a:lnTo>
                  <a:lnTo>
                    <a:pt x="0" y="247649"/>
                  </a:lnTo>
                  <a:lnTo>
                    <a:pt x="0" y="133349"/>
                  </a:lnTo>
                  <a:lnTo>
                    <a:pt x="5740" y="94639"/>
                  </a:lnTo>
                  <a:lnTo>
                    <a:pt x="22473" y="59263"/>
                  </a:lnTo>
                  <a:lnTo>
                    <a:pt x="48752" y="30267"/>
                  </a:lnTo>
                  <a:lnTo>
                    <a:pt x="82319" y="10150"/>
                  </a:lnTo>
                  <a:lnTo>
                    <a:pt x="120279" y="640"/>
                  </a:lnTo>
                  <a:lnTo>
                    <a:pt x="133349" y="0"/>
                  </a:lnTo>
                  <a:lnTo>
                    <a:pt x="139901" y="160"/>
                  </a:lnTo>
                  <a:lnTo>
                    <a:pt x="178266" y="7791"/>
                  </a:lnTo>
                  <a:lnTo>
                    <a:pt x="212793" y="26245"/>
                  </a:lnTo>
                  <a:lnTo>
                    <a:pt x="240453" y="53906"/>
                  </a:lnTo>
                  <a:lnTo>
                    <a:pt x="258908" y="88432"/>
                  </a:lnTo>
                  <a:lnTo>
                    <a:pt x="266539" y="126798"/>
                  </a:lnTo>
                  <a:lnTo>
                    <a:pt x="266699" y="133349"/>
                  </a:lnTo>
                  <a:lnTo>
                    <a:pt x="266699" y="247649"/>
                  </a:lnTo>
                  <a:lnTo>
                    <a:pt x="260959" y="286359"/>
                  </a:lnTo>
                  <a:lnTo>
                    <a:pt x="244226" y="321734"/>
                  </a:lnTo>
                  <a:lnTo>
                    <a:pt x="217947" y="350731"/>
                  </a:lnTo>
                  <a:lnTo>
                    <a:pt x="184380" y="370848"/>
                  </a:lnTo>
                  <a:lnTo>
                    <a:pt x="146420" y="380359"/>
                  </a:lnTo>
                  <a:lnTo>
                    <a:pt x="13334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F0E2FEA5-3367-9C27-40CE-C78A01E819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162" y="3752849"/>
              <a:ext cx="104768" cy="152399"/>
            </a:xfrm>
            <a:prstGeom prst="rect">
              <a:avLst/>
            </a:prstGeom>
          </p:spPr>
        </p:pic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28D5D45C-4B63-C466-E5DB-6C7BBBD35B33}"/>
                </a:ext>
              </a:extLst>
            </p:cNvPr>
            <p:cNvSpPr/>
            <p:nvPr/>
          </p:nvSpPr>
          <p:spPr>
            <a:xfrm>
              <a:off x="457199" y="451484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4200" y="375288"/>
                  </a:lnTo>
                  <a:lnTo>
                    <a:pt x="100697" y="358507"/>
                  </a:lnTo>
                  <a:lnTo>
                    <a:pt x="62575" y="331659"/>
                  </a:lnTo>
                  <a:lnTo>
                    <a:pt x="32104" y="296335"/>
                  </a:lnTo>
                  <a:lnTo>
                    <a:pt x="11130" y="254666"/>
                  </a:lnTo>
                  <a:lnTo>
                    <a:pt x="915" y="209172"/>
                  </a:lnTo>
                  <a:lnTo>
                    <a:pt x="0" y="190499"/>
                  </a:lnTo>
                  <a:lnTo>
                    <a:pt x="228" y="181141"/>
                  </a:lnTo>
                  <a:lnTo>
                    <a:pt x="8200" y="135199"/>
                  </a:lnTo>
                  <a:lnTo>
                    <a:pt x="27095" y="92571"/>
                  </a:lnTo>
                  <a:lnTo>
                    <a:pt x="55796" y="55795"/>
                  </a:lnTo>
                  <a:lnTo>
                    <a:pt x="92572" y="27095"/>
                  </a:lnTo>
                  <a:lnTo>
                    <a:pt x="135200" y="8200"/>
                  </a:lnTo>
                  <a:lnTo>
                    <a:pt x="181141" y="228"/>
                  </a:lnTo>
                  <a:lnTo>
                    <a:pt x="190499" y="0"/>
                  </a:lnTo>
                  <a:lnTo>
                    <a:pt x="199858" y="228"/>
                  </a:lnTo>
                  <a:lnTo>
                    <a:pt x="245799" y="8200"/>
                  </a:lnTo>
                  <a:lnTo>
                    <a:pt x="288427" y="27095"/>
                  </a:lnTo>
                  <a:lnTo>
                    <a:pt x="325203" y="55795"/>
                  </a:lnTo>
                  <a:lnTo>
                    <a:pt x="353904" y="92571"/>
                  </a:lnTo>
                  <a:lnTo>
                    <a:pt x="372799" y="135199"/>
                  </a:lnTo>
                  <a:lnTo>
                    <a:pt x="380771" y="181141"/>
                  </a:lnTo>
                  <a:lnTo>
                    <a:pt x="380999" y="190499"/>
                  </a:lnTo>
                  <a:lnTo>
                    <a:pt x="380771" y="199858"/>
                  </a:lnTo>
                  <a:lnTo>
                    <a:pt x="372799" y="245799"/>
                  </a:lnTo>
                  <a:lnTo>
                    <a:pt x="353904" y="288427"/>
                  </a:lnTo>
                  <a:lnTo>
                    <a:pt x="325203" y="325203"/>
                  </a:lnTo>
                  <a:lnTo>
                    <a:pt x="288427" y="353903"/>
                  </a:lnTo>
                  <a:lnTo>
                    <a:pt x="245799" y="372798"/>
                  </a:lnTo>
                  <a:lnTo>
                    <a:pt x="199858" y="380771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>
              <a:extLst>
                <a:ext uri="{FF2B5EF4-FFF2-40B4-BE49-F238E27FC236}">
                  <a16:creationId xmlns:a16="http://schemas.microsoft.com/office/drawing/2014/main" id="{0F556612-D2F8-8FC7-B875-A6C7C36D17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449" y="4629149"/>
              <a:ext cx="190499" cy="152399"/>
            </a:xfrm>
            <a:prstGeom prst="rect">
              <a:avLst/>
            </a:prstGeom>
          </p:spPr>
        </p:pic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29FCD7F0-F2C8-34C4-559D-C38E5E1C555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198" y="1371599"/>
              <a:ext cx="4267200" cy="3695699"/>
            </a:xfrm>
            <a:prstGeom prst="rect">
              <a:avLst/>
            </a:prstGeom>
          </p:spPr>
        </p:pic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672E9522-4544-B1B6-25EF-60DC6BA3C628}"/>
              </a:ext>
            </a:extLst>
          </p:cNvPr>
          <p:cNvSpPr txBox="1"/>
          <p:nvPr/>
        </p:nvSpPr>
        <p:spPr>
          <a:xfrm>
            <a:off x="977900" y="2903701"/>
            <a:ext cx="4125595" cy="5251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550" spc="-180" dirty="0">
                <a:solidFill>
                  <a:srgbClr val="374050"/>
                </a:solidFill>
                <a:latin typeface="SimSun"/>
                <a:cs typeface="SimSun"/>
              </a:rPr>
              <a:t>市場優位性</a:t>
            </a:r>
            <a:endParaRPr sz="15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⽇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本市場にまだ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競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合製品が無く、先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⾏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者利益が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⾒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込めます。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F2829C46-EB50-3D27-C28A-64B7CE6C4EEE}"/>
              </a:ext>
            </a:extLst>
          </p:cNvPr>
          <p:cNvSpPr txBox="1"/>
          <p:nvPr/>
        </p:nvSpPr>
        <p:spPr>
          <a:xfrm>
            <a:off x="865088" y="3551400"/>
            <a:ext cx="4878070" cy="7537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550" spc="-160" dirty="0">
                <a:solidFill>
                  <a:srgbClr val="374050"/>
                </a:solidFill>
                <a:latin typeface="SimSun"/>
                <a:cs typeface="SimSun"/>
              </a:rPr>
              <a:t>特許性</a:t>
            </a:r>
            <a:endParaRPr sz="1550">
              <a:latin typeface="SimSun"/>
              <a:cs typeface="SimSun"/>
            </a:endParaRPr>
          </a:p>
          <a:p>
            <a:pPr marL="12700" marR="5080">
              <a:lnSpc>
                <a:spcPct val="111100"/>
              </a:lnSpc>
              <a:spcBef>
                <a:spcPts val="35"/>
              </a:spcBef>
            </a:pPr>
            <a:r>
              <a:rPr sz="1350" spc="-190" dirty="0">
                <a:solidFill>
                  <a:srgbClr val="4A5462"/>
                </a:solidFill>
                <a:latin typeface="PMingLiU"/>
                <a:cs typeface="PMingLiU"/>
              </a:rPr>
              <a:t>マルチスペクトル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画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像＋</a:t>
            </a:r>
            <a:r>
              <a:rPr sz="1350" spc="-180" dirty="0">
                <a:solidFill>
                  <a:srgbClr val="4A5462"/>
                </a:solidFill>
                <a:latin typeface="PMingLiU"/>
                <a:cs typeface="PMingLiU"/>
              </a:rPr>
              <a:t>マイクロ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振幅声解析＋温度</a:t>
            </a:r>
            <a:r>
              <a:rPr sz="1350" spc="-175" dirty="0">
                <a:solidFill>
                  <a:srgbClr val="4A5462"/>
                </a:solidFill>
                <a:latin typeface="PMingLiU"/>
                <a:cs typeface="PMingLiU"/>
              </a:rPr>
              <a:t>マイクロパターンを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同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時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推定す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る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独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⾃</a:t>
            </a:r>
            <a:r>
              <a:rPr sz="1350" spc="-165" dirty="0">
                <a:solidFill>
                  <a:srgbClr val="4A5462"/>
                </a:solidFill>
                <a:latin typeface="PMingLiU"/>
                <a:cs typeface="PMingLiU"/>
              </a:rPr>
              <a:t>アルゴリズム</a:t>
            </a:r>
            <a:endParaRPr sz="1350">
              <a:latin typeface="PMingLiU"/>
              <a:cs typeface="PMingLiU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C43527FB-F4A3-7C59-5087-4493FC6C2AD2}"/>
              </a:ext>
            </a:extLst>
          </p:cNvPr>
          <p:cNvSpPr txBox="1"/>
          <p:nvPr/>
        </p:nvSpPr>
        <p:spPr>
          <a:xfrm>
            <a:off x="977900" y="4427700"/>
            <a:ext cx="4293235" cy="5251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550" spc="-210" dirty="0">
                <a:solidFill>
                  <a:srgbClr val="374050"/>
                </a:solidFill>
                <a:latin typeface="Meiryo"/>
                <a:cs typeface="Meiryo"/>
              </a:rPr>
              <a:t>⾼</a:t>
            </a:r>
            <a:r>
              <a:rPr sz="1550" spc="-175" dirty="0">
                <a:solidFill>
                  <a:srgbClr val="374050"/>
                </a:solidFill>
                <a:latin typeface="SimSun"/>
                <a:cs typeface="SimSun"/>
              </a:rPr>
              <a:t>需要予測</a:t>
            </a:r>
            <a:endParaRPr sz="15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商談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接客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医療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教育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安全管理など幅広い分野で応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⽤</a:t>
            </a:r>
            <a:r>
              <a:rPr sz="1350" spc="-110" dirty="0">
                <a:solidFill>
                  <a:srgbClr val="4A5462"/>
                </a:solidFill>
                <a:latin typeface="SimSun"/>
                <a:cs typeface="SimSun"/>
              </a:rPr>
              <a:t>可能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90E0727-91EA-193D-0F34-0FF4DEF19161}"/>
              </a:ext>
            </a:extLst>
          </p:cNvPr>
          <p:cNvSpPr txBox="1"/>
          <p:nvPr/>
        </p:nvSpPr>
        <p:spPr>
          <a:xfrm>
            <a:off x="8007350" y="1569211"/>
            <a:ext cx="21209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04" dirty="0">
                <a:solidFill>
                  <a:srgbClr val="374050"/>
                </a:solidFill>
                <a:latin typeface="SimSun"/>
                <a:cs typeface="SimSun"/>
              </a:rPr>
              <a:t>マルチモーダル感情認識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BA4C55F-625B-2CC6-0EC7-1F1F62498A3F}"/>
              </a:ext>
            </a:extLst>
          </p:cNvPr>
          <p:cNvSpPr txBox="1"/>
          <p:nvPr/>
        </p:nvSpPr>
        <p:spPr>
          <a:xfrm>
            <a:off x="7518300" y="2684589"/>
            <a:ext cx="5588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表情分析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EFBC96E-DCE7-BFD4-B034-32D54A802CB1}"/>
              </a:ext>
            </a:extLst>
          </p:cNvPr>
          <p:cNvSpPr txBox="1"/>
          <p:nvPr/>
        </p:nvSpPr>
        <p:spPr>
          <a:xfrm>
            <a:off x="8788251" y="2684589"/>
            <a:ext cx="5588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声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⾊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解析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682E0FE-5B94-B338-9D90-1F652C47F1C5}"/>
              </a:ext>
            </a:extLst>
          </p:cNvPr>
          <p:cNvSpPr txBox="1"/>
          <p:nvPr/>
        </p:nvSpPr>
        <p:spPr>
          <a:xfrm>
            <a:off x="10058200" y="2684589"/>
            <a:ext cx="5588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⽣</a:t>
            </a:r>
            <a:r>
              <a:rPr sz="1150" spc="-90" dirty="0">
                <a:solidFill>
                  <a:srgbClr val="4A5462"/>
                </a:solidFill>
                <a:latin typeface="SimSun"/>
                <a:cs typeface="SimSun"/>
              </a:rPr>
              <a:t>体指標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FB1F3768-2B69-B5A1-8C05-416C1D8E87F4}"/>
              </a:ext>
            </a:extLst>
          </p:cNvPr>
          <p:cNvSpPr txBox="1"/>
          <p:nvPr/>
        </p:nvSpPr>
        <p:spPr>
          <a:xfrm>
            <a:off x="8550870" y="3673475"/>
            <a:ext cx="22415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latin typeface="DejaVu Sans"/>
                <a:cs typeface="DejaVu Sans"/>
              </a:rPr>
              <a:t>😊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494613B7-837E-67D0-6484-3AE383F776A2}"/>
              </a:ext>
            </a:extLst>
          </p:cNvPr>
          <p:cNvSpPr txBox="1"/>
          <p:nvPr/>
        </p:nvSpPr>
        <p:spPr>
          <a:xfrm>
            <a:off x="8421687" y="4096765"/>
            <a:ext cx="54483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140" dirty="0">
                <a:solidFill>
                  <a:srgbClr val="4A5462"/>
                </a:solidFill>
                <a:latin typeface="SimSun"/>
                <a:cs typeface="SimSun"/>
              </a:rPr>
              <a:t>喜び </a:t>
            </a:r>
            <a:r>
              <a:rPr sz="900" spc="-25" dirty="0">
                <a:solidFill>
                  <a:srgbClr val="4A5462"/>
                </a:solidFill>
                <a:latin typeface="DejaVu Sans"/>
                <a:cs typeface="DejaVu Sans"/>
              </a:rPr>
              <a:t>85%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0A0C5B6-B343-F50F-5511-0DFAD4D239F4}"/>
              </a:ext>
            </a:extLst>
          </p:cNvPr>
          <p:cNvSpPr txBox="1"/>
          <p:nvPr/>
        </p:nvSpPr>
        <p:spPr>
          <a:xfrm>
            <a:off x="9298582" y="3673475"/>
            <a:ext cx="22415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latin typeface="DejaVu Sans"/>
                <a:cs typeface="DejaVu Sans"/>
              </a:rPr>
              <a:t>😐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4274F6D0-B248-3A30-E22C-78BA5D679611}"/>
              </a:ext>
            </a:extLst>
          </p:cNvPr>
          <p:cNvSpPr txBox="1"/>
          <p:nvPr/>
        </p:nvSpPr>
        <p:spPr>
          <a:xfrm>
            <a:off x="9169400" y="4096765"/>
            <a:ext cx="54483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100" dirty="0">
                <a:solidFill>
                  <a:srgbClr val="4A5462"/>
                </a:solidFill>
                <a:latin typeface="SimSun"/>
                <a:cs typeface="SimSun"/>
              </a:rPr>
              <a:t>中</a:t>
            </a:r>
            <a:r>
              <a:rPr sz="1000" spc="-80" dirty="0">
                <a:solidFill>
                  <a:srgbClr val="4A5462"/>
                </a:solidFill>
                <a:latin typeface="Meiryo"/>
                <a:cs typeface="Meiryo"/>
              </a:rPr>
              <a:t>⽴ </a:t>
            </a:r>
            <a:r>
              <a:rPr sz="900" spc="-25" dirty="0">
                <a:solidFill>
                  <a:srgbClr val="4A5462"/>
                </a:solidFill>
                <a:latin typeface="DejaVu Sans"/>
                <a:cs typeface="DejaVu Sans"/>
              </a:rPr>
              <a:t>15%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637C9443-3392-4907-113C-F12601A0E3B1}"/>
              </a:ext>
            </a:extLst>
          </p:cNvPr>
          <p:cNvSpPr txBox="1"/>
          <p:nvPr/>
        </p:nvSpPr>
        <p:spPr>
          <a:xfrm>
            <a:off x="8426450" y="4606505"/>
            <a:ext cx="14033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処理時間</a:t>
            </a:r>
            <a:r>
              <a:rPr sz="1050" spc="20" dirty="0">
                <a:solidFill>
                  <a:srgbClr val="6A7280"/>
                </a:solidFill>
                <a:latin typeface="DejaVu Sans"/>
                <a:cs typeface="DejaVu Sans"/>
              </a:rPr>
              <a:t>: </a:t>
            </a:r>
            <a:r>
              <a:rPr sz="1050" b="1" dirty="0">
                <a:solidFill>
                  <a:srgbClr val="2562EB"/>
                </a:solidFill>
                <a:latin typeface="DejaVu Sans"/>
                <a:cs typeface="DejaVu Sans"/>
              </a:rPr>
              <a:t>0.5</a:t>
            </a:r>
            <a:r>
              <a:rPr sz="1200" spc="-135" dirty="0">
                <a:solidFill>
                  <a:srgbClr val="2562EB"/>
                </a:solidFill>
                <a:latin typeface="SimSun"/>
                <a:cs typeface="SimSun"/>
              </a:rPr>
              <a:t>秒以内</a:t>
            </a:r>
            <a:endParaRPr sz="1200" dirty="0">
              <a:latin typeface="SimSun"/>
              <a:cs typeface="SimSun"/>
            </a:endParaRPr>
          </a:p>
        </p:txBody>
      </p:sp>
      <p:grpSp>
        <p:nvGrpSpPr>
          <p:cNvPr id="29" name="object 29">
            <a:extLst>
              <a:ext uri="{FF2B5EF4-FFF2-40B4-BE49-F238E27FC236}">
                <a16:creationId xmlns:a16="http://schemas.microsoft.com/office/drawing/2014/main" id="{EE85EBB8-2578-44BF-408C-230D6A1B1834}"/>
              </a:ext>
            </a:extLst>
          </p:cNvPr>
          <p:cNvGrpSpPr/>
          <p:nvPr/>
        </p:nvGrpSpPr>
        <p:grpSpPr>
          <a:xfrm>
            <a:off x="0" y="3047999"/>
            <a:ext cx="12192000" cy="3848100"/>
            <a:chOff x="0" y="3047999"/>
            <a:chExt cx="12192000" cy="3848100"/>
          </a:xfrm>
        </p:grpSpPr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948756CE-BD1B-B92D-7F6A-7F1C9294A81F}"/>
                </a:ext>
              </a:extLst>
            </p:cNvPr>
            <p:cNvSpPr/>
            <p:nvPr/>
          </p:nvSpPr>
          <p:spPr>
            <a:xfrm>
              <a:off x="8496300" y="5514974"/>
              <a:ext cx="1143000" cy="285750"/>
            </a:xfrm>
            <a:custGeom>
              <a:avLst/>
              <a:gdLst/>
              <a:ahLst/>
              <a:cxnLst/>
              <a:rect l="l" t="t" r="r" b="b"/>
              <a:pathLst>
                <a:path w="1143000" h="285750">
                  <a:moveTo>
                    <a:pt x="142875" y="142875"/>
                  </a:moveTo>
                  <a:lnTo>
                    <a:pt x="177448" y="116632"/>
                  </a:lnTo>
                  <a:lnTo>
                    <a:pt x="218269" y="99137"/>
                  </a:lnTo>
                  <a:lnTo>
                    <a:pt x="262840" y="90390"/>
                  </a:lnTo>
                  <a:lnTo>
                    <a:pt x="308659" y="90390"/>
                  </a:lnTo>
                  <a:lnTo>
                    <a:pt x="353230" y="99137"/>
                  </a:lnTo>
                  <a:lnTo>
                    <a:pt x="394051" y="116632"/>
                  </a:lnTo>
                  <a:lnTo>
                    <a:pt x="428625" y="142875"/>
                  </a:lnTo>
                  <a:lnTo>
                    <a:pt x="714375" y="142875"/>
                  </a:lnTo>
                  <a:lnTo>
                    <a:pt x="748948" y="116632"/>
                  </a:lnTo>
                  <a:lnTo>
                    <a:pt x="789769" y="99137"/>
                  </a:lnTo>
                  <a:lnTo>
                    <a:pt x="834340" y="90390"/>
                  </a:lnTo>
                  <a:lnTo>
                    <a:pt x="880159" y="90390"/>
                  </a:lnTo>
                  <a:lnTo>
                    <a:pt x="924730" y="99137"/>
                  </a:lnTo>
                  <a:lnTo>
                    <a:pt x="965551" y="116632"/>
                  </a:lnTo>
                  <a:lnTo>
                    <a:pt x="1000125" y="142875"/>
                  </a:lnTo>
                </a:path>
                <a:path w="1143000" h="285750">
                  <a:moveTo>
                    <a:pt x="285750" y="142875"/>
                  </a:moveTo>
                  <a:lnTo>
                    <a:pt x="277748" y="185166"/>
                  </a:lnTo>
                  <a:lnTo>
                    <a:pt x="256031" y="224028"/>
                  </a:lnTo>
                  <a:lnTo>
                    <a:pt x="224027" y="256032"/>
                  </a:lnTo>
                  <a:lnTo>
                    <a:pt x="185165" y="277749"/>
                  </a:lnTo>
                  <a:lnTo>
                    <a:pt x="142875" y="285750"/>
                  </a:lnTo>
                  <a:lnTo>
                    <a:pt x="100583" y="277749"/>
                  </a:lnTo>
                  <a:lnTo>
                    <a:pt x="61721" y="256032"/>
                  </a:lnTo>
                  <a:lnTo>
                    <a:pt x="29718" y="224028"/>
                  </a:lnTo>
                  <a:lnTo>
                    <a:pt x="8000" y="185165"/>
                  </a:lnTo>
                  <a:lnTo>
                    <a:pt x="0" y="142875"/>
                  </a:lnTo>
                  <a:lnTo>
                    <a:pt x="8001" y="100583"/>
                  </a:lnTo>
                  <a:lnTo>
                    <a:pt x="29718" y="61721"/>
                  </a:lnTo>
                  <a:lnTo>
                    <a:pt x="61722" y="29717"/>
                  </a:lnTo>
                  <a:lnTo>
                    <a:pt x="100584" y="8000"/>
                  </a:lnTo>
                  <a:lnTo>
                    <a:pt x="142875" y="0"/>
                  </a:lnTo>
                  <a:lnTo>
                    <a:pt x="185166" y="8000"/>
                  </a:lnTo>
                  <a:lnTo>
                    <a:pt x="224028" y="29718"/>
                  </a:lnTo>
                  <a:lnTo>
                    <a:pt x="256032" y="61721"/>
                  </a:lnTo>
                  <a:lnTo>
                    <a:pt x="277748" y="100583"/>
                  </a:lnTo>
                  <a:lnTo>
                    <a:pt x="285750" y="142875"/>
                  </a:lnTo>
                </a:path>
                <a:path w="1143000" h="285750">
                  <a:moveTo>
                    <a:pt x="1143000" y="142875"/>
                  </a:moveTo>
                  <a:lnTo>
                    <a:pt x="1134999" y="185166"/>
                  </a:lnTo>
                  <a:lnTo>
                    <a:pt x="1113282" y="224028"/>
                  </a:lnTo>
                  <a:lnTo>
                    <a:pt x="1081278" y="256032"/>
                  </a:lnTo>
                  <a:lnTo>
                    <a:pt x="1042416" y="277749"/>
                  </a:lnTo>
                  <a:lnTo>
                    <a:pt x="1000125" y="285750"/>
                  </a:lnTo>
                  <a:lnTo>
                    <a:pt x="957834" y="277749"/>
                  </a:lnTo>
                  <a:lnTo>
                    <a:pt x="918971" y="256032"/>
                  </a:lnTo>
                  <a:lnTo>
                    <a:pt x="886968" y="224028"/>
                  </a:lnTo>
                  <a:lnTo>
                    <a:pt x="865251" y="185165"/>
                  </a:lnTo>
                  <a:lnTo>
                    <a:pt x="857250" y="142875"/>
                  </a:lnTo>
                  <a:lnTo>
                    <a:pt x="865251" y="100583"/>
                  </a:lnTo>
                  <a:lnTo>
                    <a:pt x="886967" y="61721"/>
                  </a:lnTo>
                  <a:lnTo>
                    <a:pt x="918971" y="29717"/>
                  </a:lnTo>
                  <a:lnTo>
                    <a:pt x="957833" y="8000"/>
                  </a:lnTo>
                  <a:lnTo>
                    <a:pt x="1000125" y="0"/>
                  </a:lnTo>
                  <a:lnTo>
                    <a:pt x="1042416" y="8000"/>
                  </a:lnTo>
                  <a:lnTo>
                    <a:pt x="1081278" y="29718"/>
                  </a:lnTo>
                  <a:lnTo>
                    <a:pt x="1113282" y="61721"/>
                  </a:lnTo>
                  <a:lnTo>
                    <a:pt x="1134999" y="100583"/>
                  </a:lnTo>
                  <a:lnTo>
                    <a:pt x="1143000" y="142875"/>
                  </a:lnTo>
                </a:path>
              </a:pathLst>
            </a:custGeom>
            <a:ln w="21431">
              <a:solidFill>
                <a:srgbClr val="1F29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78B8CCD3-EC25-C117-647F-10E86C005A68}"/>
                </a:ext>
              </a:extLst>
            </p:cNvPr>
            <p:cNvSpPr/>
            <p:nvPr/>
          </p:nvSpPr>
          <p:spPr>
            <a:xfrm>
              <a:off x="0" y="6400799"/>
              <a:ext cx="12192000" cy="495300"/>
            </a:xfrm>
            <a:custGeom>
              <a:avLst/>
              <a:gdLst/>
              <a:ahLst/>
              <a:cxnLst/>
              <a:rect l="l" t="t" r="r" b="b"/>
              <a:pathLst>
                <a:path w="12192000" h="495300">
                  <a:moveTo>
                    <a:pt x="12191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E8CFEF5C-5884-5407-544A-7CB242A7ECFF}"/>
                </a:ext>
              </a:extLst>
            </p:cNvPr>
            <p:cNvSpPr/>
            <p:nvPr/>
          </p:nvSpPr>
          <p:spPr>
            <a:xfrm>
              <a:off x="7162799" y="3124199"/>
              <a:ext cx="3810000" cy="76200"/>
            </a:xfrm>
            <a:custGeom>
              <a:avLst/>
              <a:gdLst/>
              <a:ahLst/>
              <a:cxnLst/>
              <a:rect l="l" t="t" r="r" b="b"/>
              <a:pathLst>
                <a:path w="3810000" h="76200">
                  <a:moveTo>
                    <a:pt x="3809999" y="76199"/>
                  </a:moveTo>
                  <a:lnTo>
                    <a:pt x="0" y="76199"/>
                  </a:lnTo>
                  <a:lnTo>
                    <a:pt x="0" y="0"/>
                  </a:lnTo>
                  <a:lnTo>
                    <a:pt x="3809999" y="0"/>
                  </a:lnTo>
                  <a:lnTo>
                    <a:pt x="3809999" y="76199"/>
                  </a:lnTo>
                  <a:close/>
                </a:path>
              </a:pathLst>
            </a:custGeom>
            <a:solidFill>
              <a:srgbClr val="E4E7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45BE15F6-810A-3D22-BE77-776D0CA35F1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2799" y="3047999"/>
              <a:ext cx="152400" cy="152399"/>
            </a:xfrm>
            <a:prstGeom prst="rect">
              <a:avLst/>
            </a:prstGeom>
          </p:spPr>
        </p:pic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3F39D757-E3B9-F091-3E2D-1844A37DC0A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91599" y="3047999"/>
              <a:ext cx="152399" cy="152399"/>
            </a:xfrm>
            <a:prstGeom prst="rect">
              <a:avLst/>
            </a:prstGeom>
          </p:spPr>
        </p:pic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0D66DEB2-E706-0066-984E-2A0CFC2D48F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20397" y="3047999"/>
              <a:ext cx="152401" cy="152399"/>
            </a:xfrm>
            <a:prstGeom prst="rect">
              <a:avLst/>
            </a:prstGeom>
          </p:spPr>
        </p:pic>
      </p:grpSp>
      <p:sp>
        <p:nvSpPr>
          <p:cNvPr id="36" name="object 36">
            <a:extLst>
              <a:ext uri="{FF2B5EF4-FFF2-40B4-BE49-F238E27FC236}">
                <a16:creationId xmlns:a16="http://schemas.microsoft.com/office/drawing/2014/main" id="{A5653E6D-E858-AEE5-7AAB-450D53643D68}"/>
              </a:ext>
            </a:extLst>
          </p:cNvPr>
          <p:cNvSpPr txBox="1"/>
          <p:nvPr/>
        </p:nvSpPr>
        <p:spPr>
          <a:xfrm>
            <a:off x="11397108" y="6559596"/>
            <a:ext cx="35052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3</a:t>
            </a:fld>
            <a:r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/25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EE46C279-AC99-D297-148D-E2A760A8D530}"/>
              </a:ext>
            </a:extLst>
          </p:cNvPr>
          <p:cNvSpPr txBox="1"/>
          <p:nvPr/>
        </p:nvSpPr>
        <p:spPr>
          <a:xfrm>
            <a:off x="444500" y="6566026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97292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829300"/>
            <a:chOff x="0" y="0"/>
            <a:chExt cx="12192000" cy="582930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4914900"/>
            </a:xfrm>
            <a:custGeom>
              <a:avLst/>
              <a:gdLst/>
              <a:ahLst/>
              <a:cxnLst/>
              <a:rect l="l" t="t" r="r" b="b"/>
              <a:pathLst>
                <a:path w="12192000" h="4914900">
                  <a:moveTo>
                    <a:pt x="0" y="4914899"/>
                  </a:moveTo>
                  <a:lnTo>
                    <a:pt x="12191999" y="49148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49148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231140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40" dirty="0">
                <a:latin typeface="BIZ UDPGothic"/>
                <a:cs typeface="BIZ UDPGothic"/>
              </a:rPr>
              <a:t>プロジェクト目的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4500" y="1325524"/>
            <a:ext cx="3606800" cy="340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70" dirty="0">
                <a:solidFill>
                  <a:srgbClr val="374050"/>
                </a:solidFill>
                <a:latin typeface="SimSun"/>
                <a:cs typeface="SimSun"/>
              </a:rPr>
              <a:t>感情認識技術に</a:t>
            </a:r>
            <a:r>
              <a:rPr sz="2050" spc="-300" dirty="0">
                <a:solidFill>
                  <a:srgbClr val="374050"/>
                </a:solidFill>
                <a:latin typeface="PMingLiU"/>
                <a:cs typeface="PMingLiU"/>
              </a:rPr>
              <a:t>よる</a:t>
            </a:r>
            <a:r>
              <a:rPr sz="1800" b="1" dirty="0">
                <a:solidFill>
                  <a:srgbClr val="374050"/>
                </a:solidFill>
                <a:latin typeface="DejaVu Sans"/>
                <a:cs typeface="DejaVu Sans"/>
              </a:rPr>
              <a:t>3</a:t>
            </a:r>
            <a:r>
              <a:rPr sz="2050" spc="-280" dirty="0">
                <a:solidFill>
                  <a:srgbClr val="374050"/>
                </a:solidFill>
                <a:latin typeface="SimSun"/>
                <a:cs typeface="SimSun"/>
              </a:rPr>
              <a:t>つの価値提供</a:t>
            </a:r>
            <a:endParaRPr sz="205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1891538"/>
            <a:ext cx="53447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感情認識眼鏡型</a:t>
            </a:r>
            <a:r>
              <a:rPr sz="1350" spc="-185" dirty="0">
                <a:solidFill>
                  <a:srgbClr val="4A5462"/>
                </a:solidFill>
                <a:latin typeface="PMingLiU"/>
                <a:cs typeface="PMingLiU"/>
              </a:rPr>
              <a:t>デバイス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は、様々な</a:t>
            </a:r>
            <a:r>
              <a:rPr sz="1350" spc="-190" dirty="0">
                <a:solidFill>
                  <a:srgbClr val="4A5462"/>
                </a:solidFill>
                <a:latin typeface="PMingLiU"/>
                <a:cs typeface="PMingLiU"/>
              </a:rPr>
              <a:t>シーン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で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⼈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と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⼈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の</a:t>
            </a:r>
            <a:r>
              <a:rPr sz="1350" spc="-175" dirty="0">
                <a:solidFill>
                  <a:srgbClr val="4A5462"/>
                </a:solidFill>
                <a:latin typeface="PMingLiU"/>
                <a:cs typeface="PMingLiU"/>
              </a:rPr>
              <a:t>コミュニケーションを</a:t>
            </a:r>
            <a:r>
              <a:rPr sz="1350" spc="-50" dirty="0">
                <a:solidFill>
                  <a:srgbClr val="4A5462"/>
                </a:solidFill>
                <a:latin typeface="Meiryo"/>
                <a:cs typeface="Meiryo"/>
              </a:rPr>
              <a:t>⽀</a:t>
            </a:r>
            <a:endParaRPr sz="1350"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2139188"/>
            <a:ext cx="35153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援し、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ビジネス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と社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会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に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新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たな価値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を</a:t>
            </a:r>
            <a:r>
              <a:rPr sz="1350" spc="-175" dirty="0">
                <a:solidFill>
                  <a:srgbClr val="4A5462"/>
                </a:solidFill>
                <a:latin typeface="SimSun"/>
                <a:cs typeface="SimSun"/>
              </a:rPr>
              <a:t>提供します。</a:t>
            </a:r>
            <a:endParaRPr sz="1350">
              <a:latin typeface="SimSun"/>
              <a:cs typeface="SimSu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199" y="1371599"/>
            <a:ext cx="10744200" cy="4000500"/>
            <a:chOff x="457199" y="1371599"/>
            <a:chExt cx="10744200" cy="4000500"/>
          </a:xfrm>
        </p:grpSpPr>
        <p:sp>
          <p:nvSpPr>
            <p:cNvPr id="11" name="object 11"/>
            <p:cNvSpPr/>
            <p:nvPr/>
          </p:nvSpPr>
          <p:spPr>
            <a:xfrm>
              <a:off x="457199" y="2743199"/>
              <a:ext cx="285750" cy="457200"/>
            </a:xfrm>
            <a:custGeom>
              <a:avLst/>
              <a:gdLst/>
              <a:ahLst/>
              <a:cxnLst/>
              <a:rect l="l" t="t" r="r" b="b"/>
              <a:pathLst>
                <a:path w="285750" h="457200">
                  <a:moveTo>
                    <a:pt x="142874" y="457199"/>
                  </a:moveTo>
                  <a:lnTo>
                    <a:pt x="101400" y="451049"/>
                  </a:lnTo>
                  <a:lnTo>
                    <a:pt x="63497" y="433120"/>
                  </a:lnTo>
                  <a:lnTo>
                    <a:pt x="32429" y="404964"/>
                  </a:lnTo>
                  <a:lnTo>
                    <a:pt x="10875" y="369000"/>
                  </a:lnTo>
                  <a:lnTo>
                    <a:pt x="686" y="328329"/>
                  </a:lnTo>
                  <a:lnTo>
                    <a:pt x="0" y="314324"/>
                  </a:lnTo>
                  <a:lnTo>
                    <a:pt x="0" y="142874"/>
                  </a:lnTo>
                  <a:lnTo>
                    <a:pt x="6150" y="101399"/>
                  </a:lnTo>
                  <a:lnTo>
                    <a:pt x="24078" y="63497"/>
                  </a:lnTo>
                  <a:lnTo>
                    <a:pt x="52234" y="32429"/>
                  </a:lnTo>
                  <a:lnTo>
                    <a:pt x="88199" y="10875"/>
                  </a:lnTo>
                  <a:lnTo>
                    <a:pt x="128870" y="686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1000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9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749" y="314324"/>
                  </a:lnTo>
                  <a:lnTo>
                    <a:pt x="279599" y="355799"/>
                  </a:lnTo>
                  <a:lnTo>
                    <a:pt x="261671" y="393702"/>
                  </a:lnTo>
                  <a:lnTo>
                    <a:pt x="233514" y="424770"/>
                  </a:lnTo>
                  <a:lnTo>
                    <a:pt x="197550" y="446323"/>
                  </a:lnTo>
                  <a:lnTo>
                    <a:pt x="156879" y="456513"/>
                  </a:lnTo>
                  <a:lnTo>
                    <a:pt x="142874" y="4571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49" y="2900362"/>
              <a:ext cx="238124" cy="1428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7199" y="3695699"/>
              <a:ext cx="323850" cy="457200"/>
            </a:xfrm>
            <a:custGeom>
              <a:avLst/>
              <a:gdLst/>
              <a:ahLst/>
              <a:cxnLst/>
              <a:rect l="l" t="t" r="r" b="b"/>
              <a:pathLst>
                <a:path w="323850" h="457200">
                  <a:moveTo>
                    <a:pt x="161924" y="457199"/>
                  </a:moveTo>
                  <a:lnTo>
                    <a:pt x="122570" y="452346"/>
                  </a:lnTo>
                  <a:lnTo>
                    <a:pt x="85593" y="438081"/>
                  </a:lnTo>
                  <a:lnTo>
                    <a:pt x="53189" y="415260"/>
                  </a:lnTo>
                  <a:lnTo>
                    <a:pt x="27289" y="385235"/>
                  </a:lnTo>
                  <a:lnTo>
                    <a:pt x="9461" y="349816"/>
                  </a:lnTo>
                  <a:lnTo>
                    <a:pt x="777" y="311146"/>
                  </a:lnTo>
                  <a:lnTo>
                    <a:pt x="0" y="295274"/>
                  </a:lnTo>
                  <a:lnTo>
                    <a:pt x="0" y="161924"/>
                  </a:lnTo>
                  <a:lnTo>
                    <a:pt x="4853" y="122570"/>
                  </a:lnTo>
                  <a:lnTo>
                    <a:pt x="19118" y="85592"/>
                  </a:lnTo>
                  <a:lnTo>
                    <a:pt x="41939" y="53188"/>
                  </a:lnTo>
                  <a:lnTo>
                    <a:pt x="71964" y="27289"/>
                  </a:lnTo>
                  <a:lnTo>
                    <a:pt x="107382" y="9460"/>
                  </a:lnTo>
                  <a:lnTo>
                    <a:pt x="146053" y="777"/>
                  </a:lnTo>
                  <a:lnTo>
                    <a:pt x="161924" y="0"/>
                  </a:lnTo>
                  <a:lnTo>
                    <a:pt x="169879" y="194"/>
                  </a:lnTo>
                  <a:lnTo>
                    <a:pt x="208929" y="6970"/>
                  </a:lnTo>
                  <a:lnTo>
                    <a:pt x="245163" y="23031"/>
                  </a:lnTo>
                  <a:lnTo>
                    <a:pt x="276423" y="47426"/>
                  </a:lnTo>
                  <a:lnTo>
                    <a:pt x="300818" y="78686"/>
                  </a:lnTo>
                  <a:lnTo>
                    <a:pt x="316879" y="114919"/>
                  </a:lnTo>
                  <a:lnTo>
                    <a:pt x="323655" y="153969"/>
                  </a:lnTo>
                  <a:lnTo>
                    <a:pt x="323849" y="161924"/>
                  </a:lnTo>
                  <a:lnTo>
                    <a:pt x="323849" y="295274"/>
                  </a:lnTo>
                  <a:lnTo>
                    <a:pt x="318995" y="334628"/>
                  </a:lnTo>
                  <a:lnTo>
                    <a:pt x="304731" y="371606"/>
                  </a:lnTo>
                  <a:lnTo>
                    <a:pt x="281910" y="404010"/>
                  </a:lnTo>
                  <a:lnTo>
                    <a:pt x="251885" y="429910"/>
                  </a:lnTo>
                  <a:lnTo>
                    <a:pt x="216467" y="447738"/>
                  </a:lnTo>
                  <a:lnTo>
                    <a:pt x="177796" y="456422"/>
                  </a:lnTo>
                  <a:lnTo>
                    <a:pt x="161924" y="4571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74" y="3844879"/>
              <a:ext cx="190499" cy="1627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7199" y="4648199"/>
              <a:ext cx="342900" cy="457200"/>
            </a:xfrm>
            <a:custGeom>
              <a:avLst/>
              <a:gdLst/>
              <a:ahLst/>
              <a:cxnLst/>
              <a:rect l="l" t="t" r="r" b="b"/>
              <a:pathLst>
                <a:path w="342900" h="457200">
                  <a:moveTo>
                    <a:pt x="171449" y="457199"/>
                  </a:moveTo>
                  <a:lnTo>
                    <a:pt x="129780" y="452060"/>
                  </a:lnTo>
                  <a:lnTo>
                    <a:pt x="90628" y="436956"/>
                  </a:lnTo>
                  <a:lnTo>
                    <a:pt x="56317" y="412793"/>
                  </a:lnTo>
                  <a:lnTo>
                    <a:pt x="28894" y="381002"/>
                  </a:lnTo>
                  <a:lnTo>
                    <a:pt x="10017" y="343500"/>
                  </a:lnTo>
                  <a:lnTo>
                    <a:pt x="823" y="302554"/>
                  </a:lnTo>
                  <a:lnTo>
                    <a:pt x="0" y="285749"/>
                  </a:lnTo>
                  <a:lnTo>
                    <a:pt x="0" y="171449"/>
                  </a:lnTo>
                  <a:lnTo>
                    <a:pt x="5139" y="129780"/>
                  </a:lnTo>
                  <a:lnTo>
                    <a:pt x="20242" y="90627"/>
                  </a:lnTo>
                  <a:lnTo>
                    <a:pt x="44406" y="56317"/>
                  </a:lnTo>
                  <a:lnTo>
                    <a:pt x="76197" y="28894"/>
                  </a:lnTo>
                  <a:lnTo>
                    <a:pt x="113699" y="10017"/>
                  </a:lnTo>
                  <a:lnTo>
                    <a:pt x="154644" y="823"/>
                  </a:lnTo>
                  <a:lnTo>
                    <a:pt x="171449" y="0"/>
                  </a:lnTo>
                  <a:lnTo>
                    <a:pt x="179872" y="205"/>
                  </a:lnTo>
                  <a:lnTo>
                    <a:pt x="221219" y="7380"/>
                  </a:lnTo>
                  <a:lnTo>
                    <a:pt x="259584" y="24386"/>
                  </a:lnTo>
                  <a:lnTo>
                    <a:pt x="292683" y="50216"/>
                  </a:lnTo>
                  <a:lnTo>
                    <a:pt x="318513" y="83314"/>
                  </a:lnTo>
                  <a:lnTo>
                    <a:pt x="335519" y="121679"/>
                  </a:lnTo>
                  <a:lnTo>
                    <a:pt x="342694" y="163026"/>
                  </a:lnTo>
                  <a:lnTo>
                    <a:pt x="342899" y="171449"/>
                  </a:lnTo>
                  <a:lnTo>
                    <a:pt x="342899" y="285749"/>
                  </a:lnTo>
                  <a:lnTo>
                    <a:pt x="337760" y="327418"/>
                  </a:lnTo>
                  <a:lnTo>
                    <a:pt x="322657" y="366571"/>
                  </a:lnTo>
                  <a:lnTo>
                    <a:pt x="298493" y="400881"/>
                  </a:lnTo>
                  <a:lnTo>
                    <a:pt x="266702" y="428304"/>
                  </a:lnTo>
                  <a:lnTo>
                    <a:pt x="229200" y="447181"/>
                  </a:lnTo>
                  <a:lnTo>
                    <a:pt x="188255" y="456376"/>
                  </a:lnTo>
                  <a:lnTo>
                    <a:pt x="171449" y="4571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53" y="4781549"/>
              <a:ext cx="178593" cy="1902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4198" y="1371599"/>
              <a:ext cx="4267200" cy="400049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80417" y="2656050"/>
            <a:ext cx="4895215" cy="7537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商談</a:t>
            </a:r>
            <a:r>
              <a:rPr sz="1550" spc="-210" dirty="0">
                <a:solidFill>
                  <a:srgbClr val="374050"/>
                </a:solidFill>
                <a:latin typeface="PMingLiU"/>
                <a:cs typeface="PMingLiU"/>
              </a:rPr>
              <a:t>‧</a:t>
            </a:r>
            <a:r>
              <a:rPr sz="1550" spc="-195" dirty="0">
                <a:solidFill>
                  <a:srgbClr val="374050"/>
                </a:solidFill>
                <a:latin typeface="SimSun"/>
                <a:cs typeface="SimSun"/>
              </a:rPr>
              <a:t>接客での成約率向上</a:t>
            </a:r>
            <a:endParaRPr sz="1550">
              <a:latin typeface="SimSun"/>
              <a:cs typeface="SimSun"/>
            </a:endParaRPr>
          </a:p>
          <a:p>
            <a:pPr marL="12700" marR="5080">
              <a:lnSpc>
                <a:spcPct val="111100"/>
              </a:lnSpc>
              <a:spcBef>
                <a:spcPts val="3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相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⼿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の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⼼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理状態</a:t>
            </a:r>
            <a:r>
              <a:rPr sz="1350" spc="-180" dirty="0">
                <a:solidFill>
                  <a:srgbClr val="4A5462"/>
                </a:solidFill>
                <a:latin typeface="PMingLiU"/>
                <a:cs typeface="PMingLiU"/>
              </a:rPr>
              <a:t>をリアルタイム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で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把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握し、最適な</a:t>
            </a:r>
            <a:r>
              <a:rPr sz="1350" spc="-175" dirty="0">
                <a:solidFill>
                  <a:srgbClr val="4A5462"/>
                </a:solidFill>
                <a:latin typeface="PMingLiU"/>
                <a:cs typeface="PMingLiU"/>
              </a:rPr>
              <a:t>コミュニケーション</a:t>
            </a:r>
            <a:r>
              <a:rPr sz="1350" spc="-50" dirty="0">
                <a:solidFill>
                  <a:srgbClr val="4A5462"/>
                </a:solidFill>
                <a:latin typeface="SimSun"/>
                <a:cs typeface="SimSun"/>
              </a:rPr>
              <a:t>戦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略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採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⽤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す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る</a:t>
            </a:r>
            <a:r>
              <a:rPr sz="1350" spc="-185" dirty="0">
                <a:solidFill>
                  <a:srgbClr val="4A5462"/>
                </a:solidFill>
                <a:latin typeface="SimSun"/>
                <a:cs typeface="SimSun"/>
              </a:rPr>
              <a:t>ことで商談成功率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⾼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めます。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1494" y="3608550"/>
            <a:ext cx="4750435" cy="7537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教育</a:t>
            </a:r>
            <a:r>
              <a:rPr sz="1550" spc="-210" dirty="0">
                <a:solidFill>
                  <a:srgbClr val="374050"/>
                </a:solidFill>
                <a:latin typeface="PMingLiU"/>
                <a:cs typeface="PMingLiU"/>
              </a:rPr>
              <a:t>‧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医療での共感</a:t>
            </a: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/</a:t>
            </a:r>
            <a:r>
              <a:rPr sz="1550" spc="-210" dirty="0">
                <a:solidFill>
                  <a:srgbClr val="374050"/>
                </a:solidFill>
                <a:latin typeface="PMingLiU"/>
                <a:cs typeface="PMingLiU"/>
              </a:rPr>
              <a:t>ストレス</a:t>
            </a:r>
            <a:r>
              <a:rPr sz="1550" spc="-160" dirty="0">
                <a:solidFill>
                  <a:srgbClr val="374050"/>
                </a:solidFill>
                <a:latin typeface="SimSun"/>
                <a:cs typeface="SimSun"/>
              </a:rPr>
              <a:t>定量化</a:t>
            </a:r>
            <a:endParaRPr sz="1550">
              <a:latin typeface="SimSun"/>
              <a:cs typeface="SimSun"/>
            </a:endParaRPr>
          </a:p>
          <a:p>
            <a:pPr marL="12700" marR="5080">
              <a:lnSpc>
                <a:spcPct val="111100"/>
              </a:lnSpc>
              <a:spcBef>
                <a:spcPts val="3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患者や学習者の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微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妙な感情変化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定量的に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把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握し、適切な</a:t>
            </a:r>
            <a:r>
              <a:rPr sz="1350" spc="-150" dirty="0">
                <a:solidFill>
                  <a:srgbClr val="4A5462"/>
                </a:solidFill>
                <a:latin typeface="PMingLiU"/>
                <a:cs typeface="PMingLiU"/>
              </a:rPr>
              <a:t>タイミング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での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サポートを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可能にします。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5781" y="4561050"/>
            <a:ext cx="4750435" cy="7537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安全管理で怒</a:t>
            </a:r>
            <a:r>
              <a:rPr sz="1550" spc="-210" dirty="0">
                <a:solidFill>
                  <a:srgbClr val="374050"/>
                </a:solidFill>
                <a:latin typeface="PMingLiU"/>
                <a:cs typeface="PMingLiU"/>
              </a:rPr>
              <a:t>り‧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緊張の兆候</a:t>
            </a:r>
            <a:r>
              <a:rPr sz="1550" spc="-210" dirty="0">
                <a:solidFill>
                  <a:srgbClr val="374050"/>
                </a:solidFill>
                <a:latin typeface="PMingLiU"/>
                <a:cs typeface="PMingLiU"/>
              </a:rPr>
              <a:t>を</a:t>
            </a:r>
            <a:r>
              <a:rPr sz="1550" spc="-175" dirty="0">
                <a:solidFill>
                  <a:srgbClr val="374050"/>
                </a:solidFill>
                <a:latin typeface="SimSun"/>
                <a:cs typeface="SimSun"/>
              </a:rPr>
              <a:t>早期検知</a:t>
            </a:r>
            <a:endParaRPr sz="1550">
              <a:latin typeface="SimSun"/>
              <a:cs typeface="SimSun"/>
            </a:endParaRPr>
          </a:p>
          <a:p>
            <a:pPr marL="12700" marR="5080">
              <a:lnSpc>
                <a:spcPct val="111100"/>
              </a:lnSpc>
              <a:spcBef>
                <a:spcPts val="3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危険な感情状態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早期に検知し、事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故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や対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⽴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を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未然に防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⽌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す</a:t>
            </a:r>
            <a:r>
              <a:rPr sz="1350" spc="-170" dirty="0">
                <a:solidFill>
                  <a:srgbClr val="4A5462"/>
                </a:solidFill>
                <a:latin typeface="PMingLiU"/>
                <a:cs typeface="PMingLiU"/>
              </a:rPr>
              <a:t>る</a:t>
            </a:r>
            <a:r>
              <a:rPr sz="1350" spc="-130" dirty="0">
                <a:solidFill>
                  <a:srgbClr val="4A5462"/>
                </a:solidFill>
                <a:latin typeface="SimSun"/>
                <a:cs typeface="SimSun"/>
              </a:rPr>
              <a:t>安全管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理</a:t>
            </a:r>
            <a:r>
              <a:rPr sz="1350" spc="-185" dirty="0">
                <a:solidFill>
                  <a:srgbClr val="4A5462"/>
                </a:solidFill>
                <a:latin typeface="PMingLiU"/>
                <a:cs typeface="PMingLiU"/>
              </a:rPr>
              <a:t>システムを</a:t>
            </a:r>
            <a:r>
              <a:rPr sz="1350" spc="-175" dirty="0">
                <a:solidFill>
                  <a:srgbClr val="4A5462"/>
                </a:solidFill>
                <a:latin typeface="SimSun"/>
                <a:cs typeface="SimSun"/>
              </a:rPr>
              <a:t>実現します。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02625" y="1569211"/>
            <a:ext cx="153035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10" dirty="0">
                <a:solidFill>
                  <a:srgbClr val="374050"/>
                </a:solidFill>
                <a:latin typeface="SimSun"/>
                <a:cs typeface="SimSun"/>
              </a:rPr>
              <a:t>主要</a:t>
            </a:r>
            <a:r>
              <a:rPr sz="1700" spc="-225" dirty="0">
                <a:solidFill>
                  <a:srgbClr val="374050"/>
                </a:solidFill>
                <a:latin typeface="PMingLiU"/>
                <a:cs typeface="PMingLiU"/>
              </a:rPr>
              <a:t>ユースケース</a:t>
            </a:r>
            <a:endParaRPr sz="1700">
              <a:latin typeface="PMingLiU"/>
              <a:cs typeface="PMingLiU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64500" y="2194733"/>
            <a:ext cx="2555240" cy="6635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50" spc="-165" dirty="0">
                <a:solidFill>
                  <a:srgbClr val="1F2937"/>
                </a:solidFill>
                <a:latin typeface="PMingLiU"/>
                <a:cs typeface="PMingLiU"/>
              </a:rPr>
              <a:t>ビジネスシーン</a:t>
            </a:r>
            <a:endParaRPr sz="1350">
              <a:latin typeface="PMingLiU"/>
              <a:cs typeface="PMingLiU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商談中の顧客の反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応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を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数</a:t>
            </a:r>
            <a:r>
              <a:rPr sz="1150" spc="-125" dirty="0">
                <a:solidFill>
                  <a:srgbClr val="4A5462"/>
                </a:solidFill>
                <a:latin typeface="SimSun"/>
                <a:cs typeface="SimSun"/>
              </a:rPr>
              <a:t>値化して戦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略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調</a:t>
            </a:r>
            <a:r>
              <a:rPr sz="1150" spc="-50" dirty="0">
                <a:solidFill>
                  <a:srgbClr val="4A5462"/>
                </a:solidFill>
                <a:latin typeface="Meiryo"/>
                <a:cs typeface="Meiryo"/>
              </a:rPr>
              <a:t>整</a:t>
            </a:r>
            <a:endParaRPr sz="1150">
              <a:latin typeface="Meiryo"/>
              <a:cs typeface="Meiryo"/>
            </a:endParaRPr>
          </a:p>
          <a:p>
            <a:pPr marL="144145" algn="ctr">
              <a:lnSpc>
                <a:spcPct val="100000"/>
              </a:lnSpc>
              <a:spcBef>
                <a:spcPts val="345"/>
              </a:spcBef>
            </a:pPr>
            <a:r>
              <a:rPr sz="1000" spc="-100" dirty="0">
                <a:solidFill>
                  <a:srgbClr val="2562EB"/>
                </a:solidFill>
                <a:latin typeface="SimSun"/>
                <a:cs typeface="SimSun"/>
              </a:rPr>
              <a:t>成約率</a:t>
            </a:r>
            <a:r>
              <a:rPr sz="900" spc="-20" dirty="0">
                <a:solidFill>
                  <a:srgbClr val="2562EB"/>
                </a:solidFill>
                <a:latin typeface="DejaVu Sans"/>
                <a:cs typeface="DejaVu Sans"/>
              </a:rPr>
              <a:t>+25%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64500" y="3261533"/>
            <a:ext cx="2692400" cy="6635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50" spc="-170" dirty="0">
                <a:solidFill>
                  <a:srgbClr val="1F2937"/>
                </a:solidFill>
                <a:latin typeface="SimSun"/>
                <a:cs typeface="SimSun"/>
              </a:rPr>
              <a:t>医療</a:t>
            </a:r>
            <a:r>
              <a:rPr sz="1350" spc="-170" dirty="0">
                <a:solidFill>
                  <a:srgbClr val="1F2937"/>
                </a:solidFill>
                <a:latin typeface="PMingLiU"/>
                <a:cs typeface="PMingLiU"/>
              </a:rPr>
              <a:t>‧</a:t>
            </a:r>
            <a:r>
              <a:rPr sz="1350" spc="-110" dirty="0">
                <a:solidFill>
                  <a:srgbClr val="1F2937"/>
                </a:solidFill>
                <a:latin typeface="SimSun"/>
                <a:cs typeface="SimSun"/>
              </a:rPr>
              <a:t>教育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患者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‧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⽣徒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の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ストレスレベルをモニタリング</a:t>
            </a:r>
            <a:endParaRPr sz="1150">
              <a:latin typeface="PMingLiU"/>
              <a:cs typeface="PMingLiU"/>
            </a:endParaRPr>
          </a:p>
          <a:p>
            <a:pPr marL="6350" algn="ctr">
              <a:lnSpc>
                <a:spcPct val="100000"/>
              </a:lnSpc>
              <a:spcBef>
                <a:spcPts val="345"/>
              </a:spcBef>
            </a:pPr>
            <a:r>
              <a:rPr sz="1000" spc="-100" dirty="0">
                <a:solidFill>
                  <a:srgbClr val="049569"/>
                </a:solidFill>
                <a:latin typeface="SimSun"/>
                <a:cs typeface="SimSun"/>
              </a:rPr>
              <a:t>理解度</a:t>
            </a:r>
            <a:r>
              <a:rPr sz="900" spc="-20" dirty="0">
                <a:solidFill>
                  <a:srgbClr val="049569"/>
                </a:solidFill>
                <a:latin typeface="DejaVu Sans"/>
                <a:cs typeface="DejaVu Sans"/>
              </a:rPr>
              <a:t>+40%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64500" y="4328333"/>
            <a:ext cx="2155190" cy="66357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50" spc="-140" dirty="0">
                <a:solidFill>
                  <a:srgbClr val="1F2937"/>
                </a:solidFill>
                <a:latin typeface="SimSun"/>
                <a:cs typeface="SimSun"/>
              </a:rPr>
              <a:t>安全管理</a:t>
            </a:r>
            <a:endParaRPr sz="13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危険な感情状態の早期警告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システム</a:t>
            </a:r>
            <a:endParaRPr sz="1150">
              <a:latin typeface="PMingLiU"/>
              <a:cs typeface="PMingLiU"/>
            </a:endParaRPr>
          </a:p>
          <a:p>
            <a:pPr marL="1002665">
              <a:lnSpc>
                <a:spcPct val="100000"/>
              </a:lnSpc>
              <a:spcBef>
                <a:spcPts val="345"/>
              </a:spcBef>
            </a:pPr>
            <a:r>
              <a:rPr sz="1000" spc="-100" dirty="0">
                <a:solidFill>
                  <a:srgbClr val="DB2525"/>
                </a:solidFill>
                <a:latin typeface="SimSun"/>
                <a:cs typeface="SimSun"/>
              </a:rPr>
              <a:t>インシデント</a:t>
            </a:r>
            <a:r>
              <a:rPr sz="900" dirty="0">
                <a:solidFill>
                  <a:srgbClr val="DB2525"/>
                </a:solidFill>
                <a:latin typeface="DejaVu Sans"/>
                <a:cs typeface="DejaVu Sans"/>
              </a:rPr>
              <a:t>-</a:t>
            </a:r>
            <a:r>
              <a:rPr sz="900" spc="-25" dirty="0">
                <a:solidFill>
                  <a:srgbClr val="DB2525"/>
                </a:solidFill>
                <a:latin typeface="DejaVu Sans"/>
                <a:cs typeface="DejaVu Sans"/>
              </a:rPr>
              <a:t>30%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00" y="5961189"/>
            <a:ext cx="25552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422508" y="5978524"/>
            <a:ext cx="3251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4/25</a:t>
            </a:r>
            <a:endParaRPr sz="105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924675"/>
            <a:chOff x="0" y="0"/>
            <a:chExt cx="12192000" cy="6924675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6010275"/>
            </a:xfrm>
            <a:custGeom>
              <a:avLst/>
              <a:gdLst/>
              <a:ahLst/>
              <a:cxnLst/>
              <a:rect l="l" t="t" r="r" b="b"/>
              <a:pathLst>
                <a:path w="12192000" h="6010275">
                  <a:moveTo>
                    <a:pt x="0" y="6010274"/>
                  </a:moveTo>
                  <a:lnTo>
                    <a:pt x="12191999" y="601027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6010274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15" dirty="0">
                <a:latin typeface="BIZ UDPGothic"/>
                <a:cs typeface="BIZ UDPGothic"/>
              </a:rPr>
              <a:t>主な要求仕様 </a:t>
            </a:r>
            <a:r>
              <a:rPr sz="2450" spc="-100" dirty="0">
                <a:latin typeface="Microsoft YaHei"/>
                <a:cs typeface="Microsoft YaHei"/>
              </a:rPr>
              <a:t>(KPI)</a:t>
            </a:r>
            <a:endParaRPr sz="245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199" y="1371599"/>
            <a:ext cx="5334000" cy="5095875"/>
          </a:xfrm>
          <a:custGeom>
            <a:avLst/>
            <a:gdLst/>
            <a:ahLst/>
            <a:cxnLst/>
            <a:rect l="l" t="t" r="r" b="b"/>
            <a:pathLst>
              <a:path w="5334000" h="5095875">
                <a:moveTo>
                  <a:pt x="5262802" y="5095874"/>
                </a:moveTo>
                <a:lnTo>
                  <a:pt x="71196" y="5095874"/>
                </a:lnTo>
                <a:lnTo>
                  <a:pt x="66241" y="5095386"/>
                </a:lnTo>
                <a:lnTo>
                  <a:pt x="29705" y="5080252"/>
                </a:lnTo>
                <a:lnTo>
                  <a:pt x="3885" y="5044212"/>
                </a:lnTo>
                <a:lnTo>
                  <a:pt x="0" y="5024677"/>
                </a:lnTo>
                <a:lnTo>
                  <a:pt x="0" y="5019674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262802" y="0"/>
                </a:lnTo>
                <a:lnTo>
                  <a:pt x="5304293" y="15621"/>
                </a:lnTo>
                <a:lnTo>
                  <a:pt x="5330112" y="51661"/>
                </a:lnTo>
                <a:lnTo>
                  <a:pt x="5333999" y="71196"/>
                </a:lnTo>
                <a:lnTo>
                  <a:pt x="5333999" y="5024677"/>
                </a:lnTo>
                <a:lnTo>
                  <a:pt x="5318377" y="5066168"/>
                </a:lnTo>
                <a:lnTo>
                  <a:pt x="5282337" y="5091988"/>
                </a:lnTo>
                <a:lnTo>
                  <a:pt x="5267757" y="5095386"/>
                </a:lnTo>
                <a:lnTo>
                  <a:pt x="5262802" y="5095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35249" y="1569211"/>
            <a:ext cx="9779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10" dirty="0">
                <a:solidFill>
                  <a:srgbClr val="374050"/>
                </a:solidFill>
                <a:latin typeface="Meiryo"/>
                <a:cs typeface="Meiryo"/>
              </a:rPr>
              <a:t>⽬</a:t>
            </a:r>
            <a:r>
              <a:rPr sz="1700" spc="-195" dirty="0">
                <a:solidFill>
                  <a:srgbClr val="374050"/>
                </a:solidFill>
                <a:latin typeface="SimSun"/>
                <a:cs typeface="SimSun"/>
              </a:rPr>
              <a:t>標達成率</a:t>
            </a:r>
            <a:endParaRPr sz="1700">
              <a:latin typeface="SimSun"/>
              <a:cs typeface="SimSu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5800" y="2095499"/>
            <a:ext cx="4876800" cy="3133725"/>
            <a:chOff x="685800" y="2095499"/>
            <a:chExt cx="4876800" cy="313372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095499"/>
              <a:ext cx="4876799" cy="27431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6974" y="5114924"/>
              <a:ext cx="114299" cy="1142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610991" y="5056314"/>
            <a:ext cx="4254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⽬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標値</a:t>
            </a:r>
            <a:endParaRPr sz="1150">
              <a:latin typeface="SimSun"/>
              <a:cs typeface="SimSu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8974" y="5114924"/>
            <a:ext cx="114299" cy="1142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364358" y="5056314"/>
            <a:ext cx="4254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90" dirty="0">
                <a:solidFill>
                  <a:srgbClr val="4A5462"/>
                </a:solidFill>
                <a:latin typeface="SimSun"/>
                <a:cs typeface="SimSun"/>
              </a:rPr>
              <a:t>達成値</a:t>
            </a:r>
            <a:endParaRPr sz="1150">
              <a:latin typeface="SimSun"/>
              <a:cs typeface="SimSu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798" y="1371599"/>
            <a:ext cx="5334000" cy="50958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616700" y="1569211"/>
            <a:ext cx="7874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195" dirty="0">
                <a:solidFill>
                  <a:srgbClr val="374050"/>
                </a:solidFill>
                <a:latin typeface="SimSun"/>
                <a:cs typeface="SimSun"/>
              </a:rPr>
              <a:t>詳細仕様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26300" y="1998728"/>
            <a:ext cx="2880360" cy="233045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550" spc="-204" dirty="0">
                <a:solidFill>
                  <a:srgbClr val="374050"/>
                </a:solidFill>
                <a:latin typeface="SimSun"/>
                <a:cs typeface="SimSun"/>
              </a:rPr>
              <a:t>感情分類精度 </a:t>
            </a:r>
            <a:r>
              <a:rPr sz="1500" b="1" spc="5" dirty="0">
                <a:solidFill>
                  <a:srgbClr val="2562EB"/>
                </a:solidFill>
                <a:latin typeface="DejaVu Sans"/>
                <a:cs typeface="DejaVu Sans"/>
              </a:rPr>
              <a:t>≥ </a:t>
            </a:r>
            <a:r>
              <a:rPr sz="1500" b="1" spc="-25" dirty="0">
                <a:solidFill>
                  <a:srgbClr val="2562EB"/>
                </a:solidFill>
                <a:latin typeface="DejaVu Sans"/>
                <a:cs typeface="DejaVu Sans"/>
              </a:rPr>
              <a:t>92%</a:t>
            </a:r>
            <a:endParaRPr sz="1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独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⾃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30k</a:t>
            </a:r>
            <a:r>
              <a:rPr sz="1150" spc="-130" dirty="0">
                <a:solidFill>
                  <a:srgbClr val="4A5462"/>
                </a:solidFill>
                <a:latin typeface="SimSun"/>
                <a:cs typeface="SimSun"/>
              </a:rPr>
              <a:t>フレーム教師データによる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5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クラス分類</a:t>
            </a:r>
            <a:endParaRPr sz="115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0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0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レイテンシ </a:t>
            </a:r>
            <a:r>
              <a:rPr sz="1500" b="1" spc="5" dirty="0">
                <a:solidFill>
                  <a:srgbClr val="2562EB"/>
                </a:solidFill>
                <a:latin typeface="DejaVu Sans"/>
                <a:cs typeface="DejaVu Sans"/>
              </a:rPr>
              <a:t>≤ </a:t>
            </a:r>
            <a:r>
              <a:rPr sz="1500" b="1" dirty="0">
                <a:solidFill>
                  <a:srgbClr val="2562EB"/>
                </a:solidFill>
                <a:latin typeface="DejaVu Sans"/>
                <a:cs typeface="DejaVu Sans"/>
              </a:rPr>
              <a:t>0.5</a:t>
            </a:r>
            <a:r>
              <a:rPr sz="1700" spc="-50" dirty="0">
                <a:solidFill>
                  <a:srgbClr val="2562EB"/>
                </a:solidFill>
                <a:latin typeface="SimSun"/>
                <a:cs typeface="SimSun"/>
              </a:rPr>
              <a:t>秒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エッジ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AI</a:t>
            </a:r>
            <a:r>
              <a:rPr sz="1150" spc="-120" dirty="0">
                <a:solidFill>
                  <a:srgbClr val="4A5462"/>
                </a:solidFill>
                <a:latin typeface="SimSun"/>
                <a:cs typeface="SimSun"/>
              </a:rPr>
              <a:t>推論による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⾼</a:t>
            </a:r>
            <a:r>
              <a:rPr sz="1150" spc="-90" dirty="0">
                <a:solidFill>
                  <a:srgbClr val="4A5462"/>
                </a:solidFill>
                <a:latin typeface="SimSun"/>
                <a:cs typeface="SimSun"/>
              </a:rPr>
              <a:t>速処理</a:t>
            </a:r>
            <a:endParaRPr sz="115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05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0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550" spc="-204" dirty="0">
                <a:solidFill>
                  <a:srgbClr val="374050"/>
                </a:solidFill>
                <a:latin typeface="SimSun"/>
                <a:cs typeface="SimSun"/>
              </a:rPr>
              <a:t>連続動作時間 </a:t>
            </a:r>
            <a:r>
              <a:rPr sz="1500" b="1" spc="10" dirty="0">
                <a:solidFill>
                  <a:srgbClr val="2562EB"/>
                </a:solidFill>
                <a:latin typeface="DejaVu Sans"/>
                <a:cs typeface="DejaVu Sans"/>
              </a:rPr>
              <a:t>≥ </a:t>
            </a:r>
            <a:r>
              <a:rPr sz="1500" b="1" dirty="0">
                <a:solidFill>
                  <a:srgbClr val="2562EB"/>
                </a:solidFill>
                <a:latin typeface="DejaVu Sans"/>
                <a:cs typeface="DejaVu Sans"/>
              </a:rPr>
              <a:t>5</a:t>
            </a:r>
            <a:r>
              <a:rPr sz="1700" spc="-130" dirty="0">
                <a:solidFill>
                  <a:srgbClr val="2562EB"/>
                </a:solidFill>
                <a:latin typeface="SimSun"/>
                <a:cs typeface="SimSun"/>
              </a:rPr>
              <a:t>時間</a:t>
            </a:r>
            <a:endParaRPr sz="17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500mAh</a:t>
            </a:r>
            <a:r>
              <a:rPr sz="1050" spc="3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Li-ion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バッテリー搭載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26300" y="4599053"/>
            <a:ext cx="1625600" cy="5969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550" spc="-200" dirty="0">
                <a:solidFill>
                  <a:srgbClr val="374050"/>
                </a:solidFill>
                <a:latin typeface="SimSun"/>
                <a:cs typeface="SimSun"/>
              </a:rPr>
              <a:t>質量 </a:t>
            </a:r>
            <a:r>
              <a:rPr sz="1500" b="1" dirty="0">
                <a:solidFill>
                  <a:srgbClr val="2562EB"/>
                </a:solidFill>
                <a:latin typeface="DejaVu Sans"/>
                <a:cs typeface="DejaVu Sans"/>
              </a:rPr>
              <a:t>≤ </a:t>
            </a:r>
            <a:r>
              <a:rPr sz="1500" b="1" spc="-25" dirty="0">
                <a:solidFill>
                  <a:srgbClr val="2562EB"/>
                </a:solidFill>
                <a:latin typeface="DejaVu Sans"/>
                <a:cs typeface="DejaVu Sans"/>
              </a:rPr>
              <a:t>55g</a:t>
            </a:r>
            <a:endParaRPr sz="1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バッテリー込みの軽量設計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300" y="5465828"/>
            <a:ext cx="1758950" cy="59690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550" spc="-200" dirty="0">
                <a:solidFill>
                  <a:srgbClr val="374050"/>
                </a:solidFill>
                <a:latin typeface="SimSun"/>
                <a:cs typeface="SimSun"/>
              </a:rPr>
              <a:t>防塵防滴 </a:t>
            </a:r>
            <a:r>
              <a:rPr sz="1500" b="1" spc="-20" dirty="0">
                <a:solidFill>
                  <a:srgbClr val="2562EB"/>
                </a:solidFill>
                <a:latin typeface="DejaVu Sans"/>
                <a:cs typeface="DejaVu Sans"/>
              </a:rPr>
              <a:t>IP54</a:t>
            </a:r>
            <a:endParaRPr sz="15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⽇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常使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⽤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に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⼗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分な耐環境性能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6924674"/>
            <a:ext cx="12192000" cy="495300"/>
          </a:xfrm>
          <a:custGeom>
            <a:avLst/>
            <a:gdLst/>
            <a:ahLst/>
            <a:cxnLst/>
            <a:rect l="l" t="t" r="r" b="b"/>
            <a:pathLst>
              <a:path w="12192000" h="495300">
                <a:moveTo>
                  <a:pt x="12191999" y="495299"/>
                </a:moveTo>
                <a:lnTo>
                  <a:pt x="0" y="4952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495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44500" y="7089901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0" dirty="0"/>
              <a:t>5</a:t>
            </a:fld>
            <a:r>
              <a:rPr spc="-20" dirty="0"/>
              <a:t>/25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8058150"/>
            <a:chOff x="0" y="0"/>
            <a:chExt cx="12192000" cy="805815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7143750"/>
            </a:xfrm>
            <a:custGeom>
              <a:avLst/>
              <a:gdLst/>
              <a:ahLst/>
              <a:cxnLst/>
              <a:rect l="l" t="t" r="r" b="b"/>
              <a:pathLst>
                <a:path w="12192000" h="7143750">
                  <a:moveTo>
                    <a:pt x="0" y="7143749"/>
                  </a:moveTo>
                  <a:lnTo>
                    <a:pt x="12191999" y="714374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714374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116840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25" dirty="0">
                <a:latin typeface="BIZ UDPGothic"/>
                <a:cs typeface="BIZ UDPGothic"/>
              </a:rPr>
              <a:t>運用方法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9" y="1371599"/>
            <a:ext cx="11277599" cy="62293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91000" y="1645411"/>
            <a:ext cx="30099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25" dirty="0">
                <a:solidFill>
                  <a:srgbClr val="374050"/>
                </a:solidFill>
                <a:latin typeface="SimSun"/>
                <a:cs typeface="SimSun"/>
              </a:rPr>
              <a:t>シンプルな</a:t>
            </a:r>
            <a:r>
              <a:rPr sz="1500" b="1" dirty="0">
                <a:solidFill>
                  <a:srgbClr val="374050"/>
                </a:solidFill>
                <a:latin typeface="DejaVu Sans"/>
                <a:cs typeface="DejaVu Sans"/>
              </a:rPr>
              <a:t>5</a:t>
            </a:r>
            <a:r>
              <a:rPr sz="1700" spc="-200" dirty="0">
                <a:solidFill>
                  <a:srgbClr val="374050"/>
                </a:solidFill>
                <a:latin typeface="SimSun"/>
                <a:cs typeface="SimSun"/>
              </a:rPr>
              <a:t>ステップの操作フロー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4951" y="3137504"/>
            <a:ext cx="787400" cy="65341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944"/>
              </a:spcBef>
            </a:pPr>
            <a:r>
              <a:rPr sz="1350" b="1" dirty="0">
                <a:solidFill>
                  <a:srgbClr val="1F2937"/>
                </a:solidFill>
                <a:latin typeface="DejaVu Sans"/>
                <a:cs typeface="DejaVu Sans"/>
              </a:rPr>
              <a:t>STEP</a:t>
            </a:r>
            <a:r>
              <a:rPr sz="1350" b="1" spc="-40" dirty="0">
                <a:solidFill>
                  <a:srgbClr val="1F2937"/>
                </a:solidFill>
                <a:latin typeface="DejaVu Sans"/>
                <a:cs typeface="DejaVu Sans"/>
              </a:rPr>
              <a:t> </a:t>
            </a:r>
            <a:r>
              <a:rPr sz="1350" b="1" spc="-50" dirty="0">
                <a:solidFill>
                  <a:srgbClr val="1F2937"/>
                </a:solidFill>
                <a:latin typeface="DejaVu Sans"/>
                <a:cs typeface="DejaVu Sans"/>
              </a:rPr>
              <a:t>1</a:t>
            </a:r>
            <a:endParaRPr sz="135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350" spc="-150" dirty="0">
                <a:solidFill>
                  <a:srgbClr val="4A5462"/>
                </a:solidFill>
                <a:latin typeface="SimSun"/>
                <a:cs typeface="SimSun"/>
              </a:rPr>
              <a:t>眼鏡を装着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29658" y="3137504"/>
            <a:ext cx="687705" cy="65341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350" b="1" dirty="0">
                <a:solidFill>
                  <a:srgbClr val="1F2937"/>
                </a:solidFill>
                <a:latin typeface="DejaVu Sans"/>
                <a:cs typeface="DejaVu Sans"/>
              </a:rPr>
              <a:t>STEP</a:t>
            </a:r>
            <a:r>
              <a:rPr sz="1350" b="1" spc="-40" dirty="0">
                <a:solidFill>
                  <a:srgbClr val="1F2937"/>
                </a:solidFill>
                <a:latin typeface="DejaVu Sans"/>
                <a:cs typeface="DejaVu Sans"/>
              </a:rPr>
              <a:t> </a:t>
            </a:r>
            <a:r>
              <a:rPr sz="1350" b="1" spc="-50" dirty="0">
                <a:solidFill>
                  <a:srgbClr val="1F2937"/>
                </a:solidFill>
                <a:latin typeface="DejaVu Sans"/>
                <a:cs typeface="DejaVu Sans"/>
              </a:rPr>
              <a:t>2</a:t>
            </a:r>
            <a:endParaRPr sz="1350">
              <a:latin typeface="DejaVu Sans"/>
              <a:cs typeface="DejaVu Sans"/>
            </a:endParaRPr>
          </a:p>
          <a:p>
            <a:pPr marL="74295">
              <a:lnSpc>
                <a:spcPct val="100000"/>
              </a:lnSpc>
              <a:spcBef>
                <a:spcPts val="85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電源</a:t>
            </a:r>
            <a:r>
              <a:rPr sz="1200" spc="-25" dirty="0">
                <a:solidFill>
                  <a:srgbClr val="4A5462"/>
                </a:solidFill>
                <a:latin typeface="DejaVu Sans"/>
                <a:cs typeface="DejaVu Sans"/>
              </a:rPr>
              <a:t>ON</a:t>
            </a:r>
            <a:endParaRPr sz="12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75822" y="3137504"/>
            <a:ext cx="1084580" cy="896619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sz="1350" b="1" dirty="0">
                <a:solidFill>
                  <a:srgbClr val="1F2937"/>
                </a:solidFill>
                <a:latin typeface="DejaVu Sans"/>
                <a:cs typeface="DejaVu Sans"/>
              </a:rPr>
              <a:t>STEP</a:t>
            </a:r>
            <a:r>
              <a:rPr sz="1350" b="1" spc="-40" dirty="0">
                <a:solidFill>
                  <a:srgbClr val="1F2937"/>
                </a:solidFill>
                <a:latin typeface="DejaVu Sans"/>
                <a:cs typeface="DejaVu Sans"/>
              </a:rPr>
              <a:t> </a:t>
            </a:r>
            <a:r>
              <a:rPr sz="1350" b="1" spc="-50" dirty="0">
                <a:solidFill>
                  <a:srgbClr val="1F2937"/>
                </a:solidFill>
                <a:latin typeface="DejaVu Sans"/>
                <a:cs typeface="DejaVu Sans"/>
              </a:rPr>
              <a:t>3</a:t>
            </a:r>
            <a:endParaRPr sz="135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使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⽤</a:t>
            </a:r>
            <a:r>
              <a:rPr sz="1350" spc="-165" dirty="0">
                <a:solidFill>
                  <a:srgbClr val="4A5462"/>
                </a:solidFill>
                <a:latin typeface="SimSun"/>
                <a:cs typeface="SimSun"/>
              </a:rPr>
              <a:t>シーン選択</a:t>
            </a:r>
            <a:endParaRPr sz="1350">
              <a:latin typeface="SimSun"/>
              <a:cs typeface="SimSun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商談</a:t>
            </a:r>
            <a:r>
              <a:rPr sz="1050" dirty="0">
                <a:solidFill>
                  <a:srgbClr val="6A7280"/>
                </a:solidFill>
                <a:latin typeface="DejaVu Sans"/>
                <a:cs typeface="DejaVu Sans"/>
              </a:rPr>
              <a:t>/</a:t>
            </a:r>
            <a:r>
              <a:rPr sz="1150" spc="-110" dirty="0">
                <a:solidFill>
                  <a:srgbClr val="6A7280"/>
                </a:solidFill>
                <a:latin typeface="SimSun"/>
                <a:cs typeface="SimSun"/>
              </a:rPr>
              <a:t>医療</a:t>
            </a:r>
            <a:r>
              <a:rPr sz="1050" dirty="0">
                <a:solidFill>
                  <a:srgbClr val="6A7280"/>
                </a:solidFill>
                <a:latin typeface="DejaVu Sans"/>
                <a:cs typeface="DejaVu Sans"/>
              </a:rPr>
              <a:t>/</a:t>
            </a:r>
            <a:r>
              <a:rPr sz="1150" spc="-80" dirty="0">
                <a:solidFill>
                  <a:srgbClr val="6A7280"/>
                </a:solidFill>
                <a:latin typeface="SimSun"/>
                <a:cs typeface="SimSun"/>
              </a:rPr>
              <a:t>教育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40453" y="3137504"/>
            <a:ext cx="1244600" cy="896619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sz="1350" b="1" dirty="0">
                <a:solidFill>
                  <a:srgbClr val="1F2937"/>
                </a:solidFill>
                <a:latin typeface="DejaVu Sans"/>
                <a:cs typeface="DejaVu Sans"/>
              </a:rPr>
              <a:t>STEP</a:t>
            </a:r>
            <a:r>
              <a:rPr sz="1350" b="1" spc="-40" dirty="0">
                <a:solidFill>
                  <a:srgbClr val="1F2937"/>
                </a:solidFill>
                <a:latin typeface="DejaVu Sans"/>
                <a:cs typeface="DejaVu Sans"/>
              </a:rPr>
              <a:t> </a:t>
            </a:r>
            <a:r>
              <a:rPr sz="1350" b="1" spc="-50" dirty="0">
                <a:solidFill>
                  <a:srgbClr val="1F2937"/>
                </a:solidFill>
                <a:latin typeface="DejaVu Sans"/>
                <a:cs typeface="DejaVu Sans"/>
              </a:rPr>
              <a:t>4</a:t>
            </a:r>
            <a:endParaRPr sz="135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感情メーター表</a:t>
            </a:r>
            <a:r>
              <a:rPr sz="1350" spc="-50" dirty="0">
                <a:solidFill>
                  <a:srgbClr val="4A5462"/>
                </a:solidFill>
                <a:latin typeface="Meiryo"/>
                <a:cs typeface="Meiryo"/>
              </a:rPr>
              <a:t>⽰</a:t>
            </a:r>
            <a:endParaRPr sz="1350">
              <a:latin typeface="Meiryo"/>
              <a:cs typeface="Meiryo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050" dirty="0">
                <a:solidFill>
                  <a:srgbClr val="6A7280"/>
                </a:solidFill>
                <a:latin typeface="DejaVu Sans"/>
                <a:cs typeface="DejaVu Sans"/>
              </a:rPr>
              <a:t>HUD/</a:t>
            </a:r>
            <a:r>
              <a:rPr sz="1150" spc="-125" dirty="0">
                <a:solidFill>
                  <a:srgbClr val="6A7280"/>
                </a:solidFill>
                <a:latin typeface="SimSun"/>
                <a:cs typeface="SimSun"/>
              </a:rPr>
              <a:t>スマホ画</a:t>
            </a:r>
            <a:r>
              <a:rPr sz="1150" spc="-50" dirty="0">
                <a:solidFill>
                  <a:srgbClr val="6A7280"/>
                </a:solidFill>
                <a:latin typeface="Meiryo"/>
                <a:cs typeface="Meiryo"/>
              </a:rPr>
              <a:t>⾯</a:t>
            </a:r>
            <a:endParaRPr sz="1150">
              <a:latin typeface="Meiryo"/>
              <a:cs typeface="Meiry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49599" y="4969412"/>
            <a:ext cx="3838575" cy="68834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350" b="1" dirty="0">
                <a:solidFill>
                  <a:srgbClr val="1F2937"/>
                </a:solidFill>
                <a:latin typeface="DejaVu Sans"/>
                <a:cs typeface="DejaVu Sans"/>
              </a:rPr>
              <a:t>STEP</a:t>
            </a:r>
            <a:r>
              <a:rPr sz="1350" b="1" spc="10" dirty="0">
                <a:solidFill>
                  <a:srgbClr val="1F2937"/>
                </a:solidFill>
                <a:latin typeface="DejaVu Sans"/>
                <a:cs typeface="DejaVu Sans"/>
              </a:rPr>
              <a:t> </a:t>
            </a:r>
            <a:r>
              <a:rPr sz="1350" b="1" dirty="0">
                <a:solidFill>
                  <a:srgbClr val="1F2937"/>
                </a:solidFill>
                <a:latin typeface="DejaVu Sans"/>
                <a:cs typeface="DejaVu Sans"/>
              </a:rPr>
              <a:t>5:</a:t>
            </a:r>
            <a:r>
              <a:rPr sz="1350" b="1" spc="10" dirty="0">
                <a:solidFill>
                  <a:srgbClr val="1F2937"/>
                </a:solidFill>
                <a:latin typeface="DejaVu Sans"/>
                <a:cs typeface="DejaVu Sans"/>
              </a:rPr>
              <a:t> </a:t>
            </a:r>
            <a:r>
              <a:rPr sz="1550" spc="-210" dirty="0">
                <a:solidFill>
                  <a:srgbClr val="1F2937"/>
                </a:solidFill>
                <a:latin typeface="PMingLiU"/>
                <a:cs typeface="PMingLiU"/>
              </a:rPr>
              <a:t>データ</a:t>
            </a:r>
            <a:r>
              <a:rPr sz="1550" spc="-210" dirty="0">
                <a:solidFill>
                  <a:srgbClr val="1F2937"/>
                </a:solidFill>
                <a:latin typeface="SimSun"/>
                <a:cs typeface="SimSun"/>
              </a:rPr>
              <a:t>分析</a:t>
            </a:r>
            <a:r>
              <a:rPr sz="1550" spc="-210" dirty="0">
                <a:solidFill>
                  <a:srgbClr val="1F2937"/>
                </a:solidFill>
                <a:latin typeface="PMingLiU"/>
                <a:cs typeface="PMingLiU"/>
              </a:rPr>
              <a:t>‧</a:t>
            </a:r>
            <a:r>
              <a:rPr sz="1550" spc="-210" dirty="0">
                <a:solidFill>
                  <a:srgbClr val="1F2937"/>
                </a:solidFill>
                <a:latin typeface="SimSun"/>
                <a:cs typeface="SimSun"/>
              </a:rPr>
              <a:t>活</a:t>
            </a:r>
            <a:r>
              <a:rPr sz="1550" spc="-50" dirty="0">
                <a:solidFill>
                  <a:srgbClr val="1F2937"/>
                </a:solidFill>
                <a:latin typeface="Meiryo"/>
                <a:cs typeface="Meiryo"/>
              </a:rPr>
              <a:t>⽤</a:t>
            </a:r>
            <a:endParaRPr sz="1550">
              <a:latin typeface="Meiryo"/>
              <a:cs typeface="Meiryo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-10" dirty="0">
                <a:solidFill>
                  <a:srgbClr val="4A5462"/>
                </a:solidFill>
                <a:latin typeface="DejaVu Sans"/>
                <a:cs typeface="DejaVu Sans"/>
              </a:rPr>
              <a:t>CSV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ログをクラウドへ同期し、組織全体での分析に活</a:t>
            </a:r>
            <a:r>
              <a:rPr sz="1350" spc="-50" dirty="0">
                <a:solidFill>
                  <a:srgbClr val="4A5462"/>
                </a:solidFill>
                <a:latin typeface="Meiryo"/>
                <a:cs typeface="Meiryo"/>
              </a:rPr>
              <a:t>⽤</a:t>
            </a:r>
            <a:endParaRPr sz="1350">
              <a:latin typeface="Meiryo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2500" y="5999289"/>
            <a:ext cx="6921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0" dirty="0">
                <a:latin typeface="SimSun"/>
                <a:cs typeface="SimSun"/>
              </a:rPr>
              <a:t>時系列分析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2193" y="5999289"/>
            <a:ext cx="6883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25" dirty="0">
                <a:latin typeface="SimSun"/>
                <a:cs typeface="SimSun"/>
              </a:rPr>
              <a:t>チーム</a:t>
            </a:r>
            <a:r>
              <a:rPr sz="1150" spc="-110" dirty="0">
                <a:latin typeface="Meiryo"/>
                <a:cs typeface="Meiryo"/>
              </a:rPr>
              <a:t>⽐</a:t>
            </a:r>
            <a:r>
              <a:rPr sz="1150" spc="-50" dirty="0">
                <a:latin typeface="SimSun"/>
                <a:cs typeface="SimSun"/>
              </a:rPr>
              <a:t>較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7735" y="5999289"/>
            <a:ext cx="5588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00" dirty="0">
                <a:latin typeface="SimSun"/>
                <a:cs typeface="SimSun"/>
              </a:rPr>
              <a:t>改善提案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9770" y="6961313"/>
            <a:ext cx="533908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35" dirty="0">
                <a:solidFill>
                  <a:srgbClr val="4A5462"/>
                </a:solidFill>
                <a:latin typeface="SimSun"/>
                <a:cs typeface="SimSun"/>
              </a:rPr>
              <a:t>すべての操作は直感的な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UI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で設計され、専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⾨</a:t>
            </a:r>
            <a:r>
              <a:rPr sz="1150" spc="-125" dirty="0">
                <a:solidFill>
                  <a:srgbClr val="4A5462"/>
                </a:solidFill>
                <a:latin typeface="SimSun"/>
                <a:cs typeface="SimSun"/>
              </a:rPr>
              <a:t>知識のないユーザーでも簡単に操作できます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8058149"/>
            <a:ext cx="12192000" cy="495300"/>
          </a:xfrm>
          <a:custGeom>
            <a:avLst/>
            <a:gdLst/>
            <a:ahLst/>
            <a:cxnLst/>
            <a:rect l="l" t="t" r="r" b="b"/>
            <a:pathLst>
              <a:path w="12192000" h="495300">
                <a:moveTo>
                  <a:pt x="12191999" y="495299"/>
                </a:moveTo>
                <a:lnTo>
                  <a:pt x="0" y="4952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495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397108" y="8216946"/>
            <a:ext cx="35052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6</a:t>
            </a:fld>
            <a:r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/25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00" y="8223376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553200"/>
            <a:chOff x="0" y="0"/>
            <a:chExt cx="12192000" cy="655320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5638800"/>
            </a:xfrm>
            <a:custGeom>
              <a:avLst/>
              <a:gdLst/>
              <a:ahLst/>
              <a:cxnLst/>
              <a:rect l="l" t="t" r="r" b="b"/>
              <a:pathLst>
                <a:path w="12192000" h="5638800">
                  <a:moveTo>
                    <a:pt x="0" y="5638799"/>
                  </a:moveTo>
                  <a:lnTo>
                    <a:pt x="12191999" y="56387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6387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116840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25" dirty="0">
                <a:latin typeface="BIZ UDPGothic"/>
                <a:cs typeface="BIZ UDPGothic"/>
              </a:rPr>
              <a:t>主な特徴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57199" y="1371599"/>
            <a:ext cx="3552825" cy="4724400"/>
            <a:chOff x="457199" y="1371599"/>
            <a:chExt cx="3552825" cy="4724400"/>
          </a:xfrm>
        </p:grpSpPr>
        <p:sp>
          <p:nvSpPr>
            <p:cNvPr id="8" name="object 8"/>
            <p:cNvSpPr/>
            <p:nvPr/>
          </p:nvSpPr>
          <p:spPr>
            <a:xfrm>
              <a:off x="457199" y="1371599"/>
              <a:ext cx="3552825" cy="4724400"/>
            </a:xfrm>
            <a:custGeom>
              <a:avLst/>
              <a:gdLst/>
              <a:ahLst/>
              <a:cxnLst/>
              <a:rect l="l" t="t" r="r" b="b"/>
              <a:pathLst>
                <a:path w="3552825" h="4724400">
                  <a:moveTo>
                    <a:pt x="3481627" y="4724399"/>
                  </a:moveTo>
                  <a:lnTo>
                    <a:pt x="71196" y="4724399"/>
                  </a:lnTo>
                  <a:lnTo>
                    <a:pt x="66241" y="4723910"/>
                  </a:lnTo>
                  <a:lnTo>
                    <a:pt x="29705" y="4708777"/>
                  </a:lnTo>
                  <a:lnTo>
                    <a:pt x="3885" y="4672737"/>
                  </a:lnTo>
                  <a:lnTo>
                    <a:pt x="0" y="4653202"/>
                  </a:lnTo>
                  <a:lnTo>
                    <a:pt x="0" y="46481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481627" y="0"/>
                  </a:lnTo>
                  <a:lnTo>
                    <a:pt x="3523118" y="15621"/>
                  </a:lnTo>
                  <a:lnTo>
                    <a:pt x="3548938" y="51661"/>
                  </a:lnTo>
                  <a:lnTo>
                    <a:pt x="3552824" y="71196"/>
                  </a:lnTo>
                  <a:lnTo>
                    <a:pt x="3552824" y="4653202"/>
                  </a:lnTo>
                  <a:lnTo>
                    <a:pt x="3537202" y="4694693"/>
                  </a:lnTo>
                  <a:lnTo>
                    <a:pt x="3501162" y="4720513"/>
                  </a:lnTo>
                  <a:lnTo>
                    <a:pt x="3486583" y="4723910"/>
                  </a:lnTo>
                  <a:lnTo>
                    <a:pt x="3481627" y="472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57374" y="1600199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0999" y="761999"/>
                  </a:moveTo>
                  <a:lnTo>
                    <a:pt x="334358" y="759134"/>
                  </a:lnTo>
                  <a:lnTo>
                    <a:pt x="288424" y="750581"/>
                  </a:lnTo>
                  <a:lnTo>
                    <a:pt x="243882" y="736471"/>
                  </a:lnTo>
                  <a:lnTo>
                    <a:pt x="201397" y="717011"/>
                  </a:lnTo>
                  <a:lnTo>
                    <a:pt x="161614" y="692497"/>
                  </a:lnTo>
                  <a:lnTo>
                    <a:pt x="125135" y="663302"/>
                  </a:lnTo>
                  <a:lnTo>
                    <a:pt x="92504" y="629860"/>
                  </a:lnTo>
                  <a:lnTo>
                    <a:pt x="64209" y="592671"/>
                  </a:lnTo>
                  <a:lnTo>
                    <a:pt x="40679" y="552299"/>
                  </a:lnTo>
                  <a:lnTo>
                    <a:pt x="22271" y="509355"/>
                  </a:lnTo>
                  <a:lnTo>
                    <a:pt x="9257" y="464480"/>
                  </a:lnTo>
                  <a:lnTo>
                    <a:pt x="1834" y="418344"/>
                  </a:lnTo>
                  <a:lnTo>
                    <a:pt x="0" y="380999"/>
                  </a:lnTo>
                  <a:lnTo>
                    <a:pt x="114" y="371646"/>
                  </a:lnTo>
                  <a:lnTo>
                    <a:pt x="4123" y="325095"/>
                  </a:lnTo>
                  <a:lnTo>
                    <a:pt x="13800" y="279384"/>
                  </a:lnTo>
                  <a:lnTo>
                    <a:pt x="29001" y="235197"/>
                  </a:lnTo>
                  <a:lnTo>
                    <a:pt x="49497" y="193203"/>
                  </a:lnTo>
                  <a:lnTo>
                    <a:pt x="74977" y="154038"/>
                  </a:lnTo>
                  <a:lnTo>
                    <a:pt x="105059" y="118286"/>
                  </a:lnTo>
                  <a:lnTo>
                    <a:pt x="139295" y="86483"/>
                  </a:lnTo>
                  <a:lnTo>
                    <a:pt x="177167" y="59109"/>
                  </a:lnTo>
                  <a:lnTo>
                    <a:pt x="218101" y="36579"/>
                  </a:lnTo>
                  <a:lnTo>
                    <a:pt x="261484" y="19230"/>
                  </a:lnTo>
                  <a:lnTo>
                    <a:pt x="306670" y="7320"/>
                  </a:lnTo>
                  <a:lnTo>
                    <a:pt x="352974" y="1032"/>
                  </a:lnTo>
                  <a:lnTo>
                    <a:pt x="380999" y="0"/>
                  </a:lnTo>
                  <a:lnTo>
                    <a:pt x="390353" y="114"/>
                  </a:lnTo>
                  <a:lnTo>
                    <a:pt x="436904" y="4123"/>
                  </a:lnTo>
                  <a:lnTo>
                    <a:pt x="482614" y="13800"/>
                  </a:lnTo>
                  <a:lnTo>
                    <a:pt x="526801" y="29001"/>
                  </a:lnTo>
                  <a:lnTo>
                    <a:pt x="568796" y="49498"/>
                  </a:lnTo>
                  <a:lnTo>
                    <a:pt x="607961" y="74977"/>
                  </a:lnTo>
                  <a:lnTo>
                    <a:pt x="643712" y="105059"/>
                  </a:lnTo>
                  <a:lnTo>
                    <a:pt x="675516" y="139295"/>
                  </a:lnTo>
                  <a:lnTo>
                    <a:pt x="702890" y="177167"/>
                  </a:lnTo>
                  <a:lnTo>
                    <a:pt x="725419" y="218101"/>
                  </a:lnTo>
                  <a:lnTo>
                    <a:pt x="742769" y="261484"/>
                  </a:lnTo>
                  <a:lnTo>
                    <a:pt x="754678" y="306670"/>
                  </a:lnTo>
                  <a:lnTo>
                    <a:pt x="760967" y="352974"/>
                  </a:lnTo>
                  <a:lnTo>
                    <a:pt x="761999" y="380999"/>
                  </a:lnTo>
                  <a:lnTo>
                    <a:pt x="761885" y="390353"/>
                  </a:lnTo>
                  <a:lnTo>
                    <a:pt x="757876" y="436904"/>
                  </a:lnTo>
                  <a:lnTo>
                    <a:pt x="748199" y="482614"/>
                  </a:lnTo>
                  <a:lnTo>
                    <a:pt x="732997" y="526802"/>
                  </a:lnTo>
                  <a:lnTo>
                    <a:pt x="712501" y="568796"/>
                  </a:lnTo>
                  <a:lnTo>
                    <a:pt x="687021" y="607961"/>
                  </a:lnTo>
                  <a:lnTo>
                    <a:pt x="656939" y="643712"/>
                  </a:lnTo>
                  <a:lnTo>
                    <a:pt x="622703" y="675516"/>
                  </a:lnTo>
                  <a:lnTo>
                    <a:pt x="584831" y="702890"/>
                  </a:lnTo>
                  <a:lnTo>
                    <a:pt x="543898" y="725419"/>
                  </a:lnTo>
                  <a:lnTo>
                    <a:pt x="500515" y="742769"/>
                  </a:lnTo>
                  <a:lnTo>
                    <a:pt x="455329" y="754678"/>
                  </a:lnTo>
                  <a:lnTo>
                    <a:pt x="409025" y="760968"/>
                  </a:lnTo>
                  <a:lnTo>
                    <a:pt x="380999" y="7619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6924" y="1831181"/>
              <a:ext cx="342900" cy="300355"/>
            </a:xfrm>
            <a:custGeom>
              <a:avLst/>
              <a:gdLst/>
              <a:ahLst/>
              <a:cxnLst/>
              <a:rect l="l" t="t" r="r" b="b"/>
              <a:pathLst>
                <a:path w="342900" h="300355">
                  <a:moveTo>
                    <a:pt x="250008" y="42862"/>
                  </a:moveTo>
                  <a:lnTo>
                    <a:pt x="92891" y="42862"/>
                  </a:lnTo>
                  <a:lnTo>
                    <a:pt x="99856" y="21967"/>
                  </a:lnTo>
                  <a:lnTo>
                    <a:pt x="104504" y="12996"/>
                  </a:lnTo>
                  <a:lnTo>
                    <a:pt x="111526" y="6061"/>
                  </a:lnTo>
                  <a:lnTo>
                    <a:pt x="120331" y="1586"/>
                  </a:lnTo>
                  <a:lnTo>
                    <a:pt x="130328" y="0"/>
                  </a:lnTo>
                  <a:lnTo>
                    <a:pt x="212571" y="0"/>
                  </a:lnTo>
                  <a:lnTo>
                    <a:pt x="250008" y="42862"/>
                  </a:lnTo>
                  <a:close/>
                </a:path>
                <a:path w="342900" h="300355">
                  <a:moveTo>
                    <a:pt x="300037" y="300037"/>
                  </a:moveTo>
                  <a:lnTo>
                    <a:pt x="42862" y="300037"/>
                  </a:lnTo>
                  <a:lnTo>
                    <a:pt x="26191" y="296664"/>
                  </a:lnTo>
                  <a:lnTo>
                    <a:pt x="12565" y="287471"/>
                  </a:lnTo>
                  <a:lnTo>
                    <a:pt x="3372" y="273845"/>
                  </a:lnTo>
                  <a:lnTo>
                    <a:pt x="0" y="257174"/>
                  </a:lnTo>
                  <a:lnTo>
                    <a:pt x="0" y="85724"/>
                  </a:lnTo>
                  <a:lnTo>
                    <a:pt x="3372" y="69054"/>
                  </a:lnTo>
                  <a:lnTo>
                    <a:pt x="12565" y="55428"/>
                  </a:lnTo>
                  <a:lnTo>
                    <a:pt x="26191" y="46235"/>
                  </a:lnTo>
                  <a:lnTo>
                    <a:pt x="42862" y="42862"/>
                  </a:lnTo>
                  <a:lnTo>
                    <a:pt x="300037" y="42862"/>
                  </a:lnTo>
                  <a:lnTo>
                    <a:pt x="316708" y="46235"/>
                  </a:lnTo>
                  <a:lnTo>
                    <a:pt x="330334" y="55428"/>
                  </a:lnTo>
                  <a:lnTo>
                    <a:pt x="339527" y="69054"/>
                  </a:lnTo>
                  <a:lnTo>
                    <a:pt x="342899" y="85724"/>
                  </a:lnTo>
                  <a:lnTo>
                    <a:pt x="342899" y="107156"/>
                  </a:lnTo>
                  <a:lnTo>
                    <a:pt x="167228" y="107156"/>
                  </a:lnTo>
                  <a:lnTo>
                    <a:pt x="163047" y="107568"/>
                  </a:lnTo>
                  <a:lnTo>
                    <a:pt x="123002" y="128972"/>
                  </a:lnTo>
                  <a:lnTo>
                    <a:pt x="107156" y="167228"/>
                  </a:lnTo>
                  <a:lnTo>
                    <a:pt x="107156" y="175671"/>
                  </a:lnTo>
                  <a:lnTo>
                    <a:pt x="123002" y="213927"/>
                  </a:lnTo>
                  <a:lnTo>
                    <a:pt x="163047" y="235331"/>
                  </a:lnTo>
                  <a:lnTo>
                    <a:pt x="167228" y="235743"/>
                  </a:lnTo>
                  <a:lnTo>
                    <a:pt x="342899" y="235743"/>
                  </a:lnTo>
                  <a:lnTo>
                    <a:pt x="342899" y="257174"/>
                  </a:lnTo>
                  <a:lnTo>
                    <a:pt x="339527" y="273845"/>
                  </a:lnTo>
                  <a:lnTo>
                    <a:pt x="330334" y="287471"/>
                  </a:lnTo>
                  <a:lnTo>
                    <a:pt x="316708" y="296664"/>
                  </a:lnTo>
                  <a:lnTo>
                    <a:pt x="300037" y="300037"/>
                  </a:lnTo>
                  <a:close/>
                </a:path>
                <a:path w="342900" h="300355">
                  <a:moveTo>
                    <a:pt x="342899" y="235743"/>
                  </a:moveTo>
                  <a:lnTo>
                    <a:pt x="175671" y="235743"/>
                  </a:lnTo>
                  <a:lnTo>
                    <a:pt x="179852" y="235331"/>
                  </a:lnTo>
                  <a:lnTo>
                    <a:pt x="188133" y="233684"/>
                  </a:lnTo>
                  <a:lnTo>
                    <a:pt x="222562" y="210679"/>
                  </a:lnTo>
                  <a:lnTo>
                    <a:pt x="235743" y="175671"/>
                  </a:lnTo>
                  <a:lnTo>
                    <a:pt x="235743" y="167228"/>
                  </a:lnTo>
                  <a:lnTo>
                    <a:pt x="219897" y="128972"/>
                  </a:lnTo>
                  <a:lnTo>
                    <a:pt x="179852" y="107568"/>
                  </a:lnTo>
                  <a:lnTo>
                    <a:pt x="175671" y="107156"/>
                  </a:lnTo>
                  <a:lnTo>
                    <a:pt x="342899" y="107156"/>
                  </a:lnTo>
                  <a:lnTo>
                    <a:pt x="342899" y="235743"/>
                  </a:lnTo>
                  <a:close/>
                </a:path>
              </a:pathLst>
            </a:custGeom>
            <a:solidFill>
              <a:srgbClr val="256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84175" y="2483611"/>
            <a:ext cx="210185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25" dirty="0">
                <a:solidFill>
                  <a:srgbClr val="374050"/>
                </a:solidFill>
                <a:latin typeface="SimSun"/>
                <a:cs typeface="SimSun"/>
              </a:rPr>
              <a:t>マルチスペクトルカメラ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099" y="4770411"/>
            <a:ext cx="2023110" cy="10922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810"/>
              </a:spcBef>
              <a:buClr>
                <a:srgbClr val="3B81F5"/>
              </a:buClr>
              <a:buChar char="✓"/>
              <a:tabLst>
                <a:tab pos="200660" algn="l"/>
              </a:tabLst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RGB+NIR+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サーマル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波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⻑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解析</a:t>
            </a:r>
            <a:endParaRPr sz="1150">
              <a:latin typeface="SimSun"/>
              <a:cs typeface="SimSun"/>
            </a:endParaRPr>
          </a:p>
          <a:p>
            <a:pPr marL="200660" indent="-187960">
              <a:lnSpc>
                <a:spcPct val="100000"/>
              </a:lnSpc>
              <a:spcBef>
                <a:spcPts val="720"/>
              </a:spcBef>
              <a:buClr>
                <a:srgbClr val="3B81F5"/>
              </a:buClr>
              <a:buSzPct val="91304"/>
              <a:buFont typeface="DejaVu Sans"/>
              <a:buChar char="✓"/>
              <a:tabLst>
                <a:tab pos="200660" algn="l"/>
              </a:tabLst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表情</a:t>
            </a: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パターン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認識</a:t>
            </a:r>
            <a:endParaRPr sz="1150">
              <a:latin typeface="SimSun"/>
              <a:cs typeface="SimSun"/>
            </a:endParaRPr>
          </a:p>
          <a:p>
            <a:pPr marL="200660" indent="-187960">
              <a:lnSpc>
                <a:spcPct val="100000"/>
              </a:lnSpc>
              <a:spcBef>
                <a:spcPts val="720"/>
              </a:spcBef>
              <a:buClr>
                <a:srgbClr val="3B81F5"/>
              </a:buClr>
              <a:buSzPct val="91304"/>
              <a:buFont typeface="DejaVu Sans"/>
              <a:buChar char="✓"/>
              <a:tabLst>
                <a:tab pos="200660" algn="l"/>
              </a:tabLst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⽪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膚温変化か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ら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感情推定</a:t>
            </a:r>
            <a:endParaRPr sz="1150">
              <a:latin typeface="SimSun"/>
              <a:cs typeface="SimSun"/>
            </a:endParaRPr>
          </a:p>
          <a:p>
            <a:pPr marL="200660" indent="-187960">
              <a:lnSpc>
                <a:spcPct val="100000"/>
              </a:lnSpc>
              <a:spcBef>
                <a:spcPts val="720"/>
              </a:spcBef>
              <a:buClr>
                <a:srgbClr val="3B81F5"/>
              </a:buClr>
              <a:buSzPct val="91304"/>
              <a:buFont typeface="DejaVu Sans"/>
              <a:buChar char="✓"/>
              <a:tabLst>
                <a:tab pos="200660" algn="l"/>
              </a:tabLst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⾎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流</a:t>
            </a: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パターン</a:t>
            </a:r>
            <a:r>
              <a:rPr sz="1150" spc="-105" dirty="0">
                <a:solidFill>
                  <a:srgbClr val="4A5462"/>
                </a:solidFill>
                <a:latin typeface="SimSun"/>
                <a:cs typeface="SimSun"/>
              </a:rPr>
              <a:t>の微細変化検出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14824" y="1371599"/>
            <a:ext cx="3562350" cy="4724400"/>
            <a:chOff x="4314824" y="1371599"/>
            <a:chExt cx="3562350" cy="4724400"/>
          </a:xfrm>
        </p:grpSpPr>
        <p:sp>
          <p:nvSpPr>
            <p:cNvPr id="14" name="object 14"/>
            <p:cNvSpPr/>
            <p:nvPr/>
          </p:nvSpPr>
          <p:spPr>
            <a:xfrm>
              <a:off x="4314824" y="1371599"/>
              <a:ext cx="3562350" cy="4724400"/>
            </a:xfrm>
            <a:custGeom>
              <a:avLst/>
              <a:gdLst/>
              <a:ahLst/>
              <a:cxnLst/>
              <a:rect l="l" t="t" r="r" b="b"/>
              <a:pathLst>
                <a:path w="3562350" h="4724400">
                  <a:moveTo>
                    <a:pt x="3491152" y="4724399"/>
                  </a:moveTo>
                  <a:lnTo>
                    <a:pt x="71196" y="4724399"/>
                  </a:lnTo>
                  <a:lnTo>
                    <a:pt x="66241" y="4723910"/>
                  </a:lnTo>
                  <a:lnTo>
                    <a:pt x="29705" y="4708777"/>
                  </a:lnTo>
                  <a:lnTo>
                    <a:pt x="3885" y="4672737"/>
                  </a:lnTo>
                  <a:lnTo>
                    <a:pt x="0" y="4653202"/>
                  </a:lnTo>
                  <a:lnTo>
                    <a:pt x="0" y="46481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491152" y="0"/>
                  </a:lnTo>
                  <a:lnTo>
                    <a:pt x="3532644" y="15621"/>
                  </a:lnTo>
                  <a:lnTo>
                    <a:pt x="3558463" y="51661"/>
                  </a:lnTo>
                  <a:lnTo>
                    <a:pt x="3562349" y="71196"/>
                  </a:lnTo>
                  <a:lnTo>
                    <a:pt x="3562349" y="4653202"/>
                  </a:lnTo>
                  <a:lnTo>
                    <a:pt x="3546727" y="4694693"/>
                  </a:lnTo>
                  <a:lnTo>
                    <a:pt x="3510687" y="4720513"/>
                  </a:lnTo>
                  <a:lnTo>
                    <a:pt x="3496108" y="4723910"/>
                  </a:lnTo>
                  <a:lnTo>
                    <a:pt x="3491152" y="472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4999" y="1600199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0999" y="761999"/>
                  </a:moveTo>
                  <a:lnTo>
                    <a:pt x="334358" y="759134"/>
                  </a:lnTo>
                  <a:lnTo>
                    <a:pt x="288424" y="750581"/>
                  </a:lnTo>
                  <a:lnTo>
                    <a:pt x="243881" y="736471"/>
                  </a:lnTo>
                  <a:lnTo>
                    <a:pt x="201397" y="717011"/>
                  </a:lnTo>
                  <a:lnTo>
                    <a:pt x="161614" y="692497"/>
                  </a:lnTo>
                  <a:lnTo>
                    <a:pt x="125135" y="663302"/>
                  </a:lnTo>
                  <a:lnTo>
                    <a:pt x="92505" y="629860"/>
                  </a:lnTo>
                  <a:lnTo>
                    <a:pt x="64209" y="592671"/>
                  </a:lnTo>
                  <a:lnTo>
                    <a:pt x="40679" y="552299"/>
                  </a:lnTo>
                  <a:lnTo>
                    <a:pt x="22271" y="509355"/>
                  </a:lnTo>
                  <a:lnTo>
                    <a:pt x="9257" y="464480"/>
                  </a:lnTo>
                  <a:lnTo>
                    <a:pt x="1834" y="418344"/>
                  </a:lnTo>
                  <a:lnTo>
                    <a:pt x="0" y="380999"/>
                  </a:lnTo>
                  <a:lnTo>
                    <a:pt x="114" y="371646"/>
                  </a:lnTo>
                  <a:lnTo>
                    <a:pt x="4122" y="325095"/>
                  </a:lnTo>
                  <a:lnTo>
                    <a:pt x="13799" y="279384"/>
                  </a:lnTo>
                  <a:lnTo>
                    <a:pt x="29001" y="235197"/>
                  </a:lnTo>
                  <a:lnTo>
                    <a:pt x="49498" y="193203"/>
                  </a:lnTo>
                  <a:lnTo>
                    <a:pt x="74977" y="154038"/>
                  </a:lnTo>
                  <a:lnTo>
                    <a:pt x="105059" y="118286"/>
                  </a:lnTo>
                  <a:lnTo>
                    <a:pt x="139296" y="86483"/>
                  </a:lnTo>
                  <a:lnTo>
                    <a:pt x="177167" y="59109"/>
                  </a:lnTo>
                  <a:lnTo>
                    <a:pt x="218100" y="36579"/>
                  </a:lnTo>
                  <a:lnTo>
                    <a:pt x="261484" y="19230"/>
                  </a:lnTo>
                  <a:lnTo>
                    <a:pt x="306670" y="7320"/>
                  </a:lnTo>
                  <a:lnTo>
                    <a:pt x="352975" y="1032"/>
                  </a:lnTo>
                  <a:lnTo>
                    <a:pt x="380999" y="0"/>
                  </a:lnTo>
                  <a:lnTo>
                    <a:pt x="390353" y="114"/>
                  </a:lnTo>
                  <a:lnTo>
                    <a:pt x="436904" y="4123"/>
                  </a:lnTo>
                  <a:lnTo>
                    <a:pt x="482615" y="13800"/>
                  </a:lnTo>
                  <a:lnTo>
                    <a:pt x="526802" y="29001"/>
                  </a:lnTo>
                  <a:lnTo>
                    <a:pt x="568796" y="49498"/>
                  </a:lnTo>
                  <a:lnTo>
                    <a:pt x="607961" y="74977"/>
                  </a:lnTo>
                  <a:lnTo>
                    <a:pt x="643712" y="105059"/>
                  </a:lnTo>
                  <a:lnTo>
                    <a:pt x="675516" y="139295"/>
                  </a:lnTo>
                  <a:lnTo>
                    <a:pt x="702890" y="177167"/>
                  </a:lnTo>
                  <a:lnTo>
                    <a:pt x="725420" y="218101"/>
                  </a:lnTo>
                  <a:lnTo>
                    <a:pt x="742770" y="261484"/>
                  </a:lnTo>
                  <a:lnTo>
                    <a:pt x="754678" y="306670"/>
                  </a:lnTo>
                  <a:lnTo>
                    <a:pt x="760968" y="352974"/>
                  </a:lnTo>
                  <a:lnTo>
                    <a:pt x="761999" y="380999"/>
                  </a:lnTo>
                  <a:lnTo>
                    <a:pt x="761885" y="390353"/>
                  </a:lnTo>
                  <a:lnTo>
                    <a:pt x="757876" y="436904"/>
                  </a:lnTo>
                  <a:lnTo>
                    <a:pt x="748199" y="482614"/>
                  </a:lnTo>
                  <a:lnTo>
                    <a:pt x="732997" y="526802"/>
                  </a:lnTo>
                  <a:lnTo>
                    <a:pt x="712501" y="568796"/>
                  </a:lnTo>
                  <a:lnTo>
                    <a:pt x="687021" y="607961"/>
                  </a:lnTo>
                  <a:lnTo>
                    <a:pt x="656939" y="643712"/>
                  </a:lnTo>
                  <a:lnTo>
                    <a:pt x="622703" y="675516"/>
                  </a:lnTo>
                  <a:lnTo>
                    <a:pt x="584831" y="702890"/>
                  </a:lnTo>
                  <a:lnTo>
                    <a:pt x="543898" y="725419"/>
                  </a:lnTo>
                  <a:lnTo>
                    <a:pt x="500515" y="742769"/>
                  </a:lnTo>
                  <a:lnTo>
                    <a:pt x="455329" y="754678"/>
                  </a:lnTo>
                  <a:lnTo>
                    <a:pt x="409025" y="760968"/>
                  </a:lnTo>
                  <a:lnTo>
                    <a:pt x="380999" y="761999"/>
                  </a:lnTo>
                  <a:close/>
                </a:path>
              </a:pathLst>
            </a:custGeom>
            <a:solidFill>
              <a:srgbClr val="EC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73365" y="1809749"/>
              <a:ext cx="236220" cy="342900"/>
            </a:xfrm>
            <a:custGeom>
              <a:avLst/>
              <a:gdLst/>
              <a:ahLst/>
              <a:cxnLst/>
              <a:rect l="l" t="t" r="r" b="b"/>
              <a:pathLst>
                <a:path w="236220" h="342900">
                  <a:moveTo>
                    <a:pt x="117871" y="235743"/>
                  </a:moveTo>
                  <a:lnTo>
                    <a:pt x="92851" y="230689"/>
                  </a:lnTo>
                  <a:lnTo>
                    <a:pt x="72414" y="216907"/>
                  </a:lnTo>
                  <a:lnTo>
                    <a:pt x="58632" y="196470"/>
                  </a:lnTo>
                  <a:lnTo>
                    <a:pt x="53578" y="171449"/>
                  </a:lnTo>
                  <a:lnTo>
                    <a:pt x="53578" y="64293"/>
                  </a:lnTo>
                  <a:lnTo>
                    <a:pt x="58632" y="39273"/>
                  </a:lnTo>
                  <a:lnTo>
                    <a:pt x="72414" y="18836"/>
                  </a:lnTo>
                  <a:lnTo>
                    <a:pt x="92851" y="5054"/>
                  </a:lnTo>
                  <a:lnTo>
                    <a:pt x="117871" y="0"/>
                  </a:lnTo>
                  <a:lnTo>
                    <a:pt x="142892" y="5054"/>
                  </a:lnTo>
                  <a:lnTo>
                    <a:pt x="163329" y="18836"/>
                  </a:lnTo>
                  <a:lnTo>
                    <a:pt x="177111" y="39273"/>
                  </a:lnTo>
                  <a:lnTo>
                    <a:pt x="182165" y="64293"/>
                  </a:lnTo>
                  <a:lnTo>
                    <a:pt x="182165" y="171449"/>
                  </a:lnTo>
                  <a:lnTo>
                    <a:pt x="177111" y="196470"/>
                  </a:lnTo>
                  <a:lnTo>
                    <a:pt x="163329" y="216907"/>
                  </a:lnTo>
                  <a:lnTo>
                    <a:pt x="142892" y="230689"/>
                  </a:lnTo>
                  <a:lnTo>
                    <a:pt x="117871" y="235743"/>
                  </a:lnTo>
                  <a:close/>
                </a:path>
                <a:path w="236220" h="342900">
                  <a:moveTo>
                    <a:pt x="133945" y="310753"/>
                  </a:moveTo>
                  <a:lnTo>
                    <a:pt x="101798" y="310753"/>
                  </a:lnTo>
                  <a:lnTo>
                    <a:pt x="101798" y="288250"/>
                  </a:lnTo>
                  <a:lnTo>
                    <a:pt x="61650" y="275085"/>
                  </a:lnTo>
                  <a:lnTo>
                    <a:pt x="29350" y="249288"/>
                  </a:lnTo>
                  <a:lnTo>
                    <a:pt x="7825" y="213772"/>
                  </a:lnTo>
                  <a:lnTo>
                    <a:pt x="0" y="171449"/>
                  </a:lnTo>
                  <a:lnTo>
                    <a:pt x="0" y="135753"/>
                  </a:lnTo>
                  <a:lnTo>
                    <a:pt x="7166" y="128587"/>
                  </a:lnTo>
                  <a:lnTo>
                    <a:pt x="24980" y="128587"/>
                  </a:lnTo>
                  <a:lnTo>
                    <a:pt x="32146" y="135753"/>
                  </a:lnTo>
                  <a:lnTo>
                    <a:pt x="32146" y="171449"/>
                  </a:lnTo>
                  <a:lnTo>
                    <a:pt x="38882" y="204820"/>
                  </a:lnTo>
                  <a:lnTo>
                    <a:pt x="57253" y="232068"/>
                  </a:lnTo>
                  <a:lnTo>
                    <a:pt x="84501" y="250439"/>
                  </a:lnTo>
                  <a:lnTo>
                    <a:pt x="117871" y="257174"/>
                  </a:lnTo>
                  <a:lnTo>
                    <a:pt x="196519" y="257174"/>
                  </a:lnTo>
                  <a:lnTo>
                    <a:pt x="174093" y="275085"/>
                  </a:lnTo>
                  <a:lnTo>
                    <a:pt x="133945" y="288250"/>
                  </a:lnTo>
                  <a:lnTo>
                    <a:pt x="133945" y="310753"/>
                  </a:lnTo>
                  <a:close/>
                </a:path>
                <a:path w="236220" h="342900">
                  <a:moveTo>
                    <a:pt x="196519" y="257174"/>
                  </a:moveTo>
                  <a:lnTo>
                    <a:pt x="117871" y="257174"/>
                  </a:lnTo>
                  <a:lnTo>
                    <a:pt x="151242" y="250439"/>
                  </a:lnTo>
                  <a:lnTo>
                    <a:pt x="178490" y="232068"/>
                  </a:lnTo>
                  <a:lnTo>
                    <a:pt x="196860" y="204820"/>
                  </a:lnTo>
                  <a:lnTo>
                    <a:pt x="203596" y="171449"/>
                  </a:lnTo>
                  <a:lnTo>
                    <a:pt x="203596" y="135753"/>
                  </a:lnTo>
                  <a:lnTo>
                    <a:pt x="210762" y="128587"/>
                  </a:lnTo>
                  <a:lnTo>
                    <a:pt x="228577" y="128587"/>
                  </a:lnTo>
                  <a:lnTo>
                    <a:pt x="235743" y="135753"/>
                  </a:lnTo>
                  <a:lnTo>
                    <a:pt x="235743" y="171449"/>
                  </a:lnTo>
                  <a:lnTo>
                    <a:pt x="227918" y="213772"/>
                  </a:lnTo>
                  <a:lnTo>
                    <a:pt x="206392" y="249288"/>
                  </a:lnTo>
                  <a:lnTo>
                    <a:pt x="196519" y="257174"/>
                  </a:lnTo>
                  <a:close/>
                </a:path>
                <a:path w="236220" h="342900">
                  <a:moveTo>
                    <a:pt x="174999" y="342899"/>
                  </a:moveTo>
                  <a:lnTo>
                    <a:pt x="60744" y="342899"/>
                  </a:lnTo>
                  <a:lnTo>
                    <a:pt x="53578" y="335733"/>
                  </a:lnTo>
                  <a:lnTo>
                    <a:pt x="53578" y="317919"/>
                  </a:lnTo>
                  <a:lnTo>
                    <a:pt x="60744" y="310753"/>
                  </a:lnTo>
                  <a:lnTo>
                    <a:pt x="174999" y="310753"/>
                  </a:lnTo>
                  <a:lnTo>
                    <a:pt x="182165" y="317919"/>
                  </a:lnTo>
                  <a:lnTo>
                    <a:pt x="182165" y="335733"/>
                  </a:lnTo>
                  <a:lnTo>
                    <a:pt x="174999" y="342899"/>
                  </a:lnTo>
                  <a:close/>
                </a:path>
              </a:pathLst>
            </a:custGeom>
            <a:solidFill>
              <a:srgbClr val="7C3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90330" y="2483611"/>
            <a:ext cx="181165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dirty="0">
                <a:solidFill>
                  <a:srgbClr val="374050"/>
                </a:solidFill>
                <a:latin typeface="DejaVu Sans"/>
                <a:cs typeface="DejaVu Sans"/>
              </a:rPr>
              <a:t>MEMS</a:t>
            </a:r>
            <a:r>
              <a:rPr sz="1700" spc="-204" dirty="0">
                <a:solidFill>
                  <a:srgbClr val="374050"/>
                </a:solidFill>
                <a:latin typeface="SimSun"/>
                <a:cs typeface="SimSun"/>
              </a:rPr>
              <a:t>マイクアレイ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3850" y="4770411"/>
            <a:ext cx="1940560" cy="10922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810"/>
              </a:spcBef>
              <a:buClr>
                <a:srgbClr val="8B5CF5"/>
              </a:buClr>
              <a:buSzPct val="91304"/>
              <a:buFont typeface="DejaVu Sans"/>
              <a:buChar char="✓"/>
              <a:tabLst>
                <a:tab pos="200660" algn="l"/>
              </a:tabLst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声帯微振動の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⾼</a:t>
            </a:r>
            <a:r>
              <a:rPr sz="1150" spc="-100" dirty="0">
                <a:solidFill>
                  <a:srgbClr val="4A5462"/>
                </a:solidFill>
                <a:latin typeface="SimSun"/>
                <a:cs typeface="SimSun"/>
              </a:rPr>
              <a:t>精度検出</a:t>
            </a:r>
            <a:endParaRPr sz="1150">
              <a:latin typeface="SimSun"/>
              <a:cs typeface="SimSun"/>
            </a:endParaRPr>
          </a:p>
          <a:p>
            <a:pPr marL="200660" indent="-187960">
              <a:lnSpc>
                <a:spcPct val="100000"/>
              </a:lnSpc>
              <a:spcBef>
                <a:spcPts val="720"/>
              </a:spcBef>
              <a:buClr>
                <a:srgbClr val="8B5CF5"/>
              </a:buClr>
              <a:buSzPct val="91304"/>
              <a:buFont typeface="DejaVu Sans"/>
              <a:buChar char="✓"/>
              <a:tabLst>
                <a:tab pos="200660" algn="l"/>
              </a:tabLst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⾳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声</a:t>
            </a:r>
            <a:r>
              <a:rPr sz="1150" spc="-130" dirty="0">
                <a:solidFill>
                  <a:srgbClr val="4A5462"/>
                </a:solidFill>
                <a:latin typeface="PMingLiU"/>
                <a:cs typeface="PMingLiU"/>
              </a:rPr>
              <a:t>プロソディ</a:t>
            </a:r>
            <a:r>
              <a:rPr sz="1150" spc="-95" dirty="0">
                <a:solidFill>
                  <a:srgbClr val="4A5462"/>
                </a:solidFill>
                <a:latin typeface="SimSun"/>
                <a:cs typeface="SimSun"/>
              </a:rPr>
              <a:t>特徴抽出</a:t>
            </a:r>
            <a:endParaRPr sz="1150">
              <a:latin typeface="SimSun"/>
              <a:cs typeface="SimSun"/>
            </a:endParaRPr>
          </a:p>
          <a:p>
            <a:pPr marL="200660" indent="-187960">
              <a:lnSpc>
                <a:spcPct val="100000"/>
              </a:lnSpc>
              <a:spcBef>
                <a:spcPts val="720"/>
              </a:spcBef>
              <a:buClr>
                <a:srgbClr val="8B5CF5"/>
              </a:buClr>
              <a:buSzPct val="91304"/>
              <a:buFont typeface="DejaVu Sans"/>
              <a:buChar char="✓"/>
              <a:tabLst>
                <a:tab pos="200660" algn="l"/>
              </a:tabLst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情動状態の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⾳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声</a:t>
            </a: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パターン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解析</a:t>
            </a:r>
            <a:endParaRPr sz="1150">
              <a:latin typeface="SimSun"/>
              <a:cs typeface="SimSun"/>
            </a:endParaRPr>
          </a:p>
          <a:p>
            <a:pPr marL="200660" indent="-187960">
              <a:lnSpc>
                <a:spcPct val="100000"/>
              </a:lnSpc>
              <a:spcBef>
                <a:spcPts val="720"/>
              </a:spcBef>
              <a:buClr>
                <a:srgbClr val="8B5CF5"/>
              </a:buClr>
              <a:buChar char="✓"/>
              <a:tabLst>
                <a:tab pos="200660" algn="l"/>
              </a:tabLst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4ch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アレイ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で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⾼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S/N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⽐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を</a:t>
            </a:r>
            <a:r>
              <a:rPr sz="1150" spc="-90" dirty="0">
                <a:solidFill>
                  <a:srgbClr val="4A5462"/>
                </a:solidFill>
                <a:latin typeface="SimSun"/>
                <a:cs typeface="SimSun"/>
              </a:rPr>
              <a:t>実現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181973" y="1371599"/>
            <a:ext cx="3552825" cy="4724400"/>
            <a:chOff x="8181973" y="1371599"/>
            <a:chExt cx="3552825" cy="4724400"/>
          </a:xfrm>
        </p:grpSpPr>
        <p:sp>
          <p:nvSpPr>
            <p:cNvPr id="20" name="object 20"/>
            <p:cNvSpPr/>
            <p:nvPr/>
          </p:nvSpPr>
          <p:spPr>
            <a:xfrm>
              <a:off x="8181973" y="1371599"/>
              <a:ext cx="3552825" cy="4724400"/>
            </a:xfrm>
            <a:custGeom>
              <a:avLst/>
              <a:gdLst/>
              <a:ahLst/>
              <a:cxnLst/>
              <a:rect l="l" t="t" r="r" b="b"/>
              <a:pathLst>
                <a:path w="3552825" h="4724400">
                  <a:moveTo>
                    <a:pt x="3481628" y="4724399"/>
                  </a:moveTo>
                  <a:lnTo>
                    <a:pt x="71196" y="4724399"/>
                  </a:lnTo>
                  <a:lnTo>
                    <a:pt x="66241" y="4723910"/>
                  </a:lnTo>
                  <a:lnTo>
                    <a:pt x="29705" y="4708777"/>
                  </a:lnTo>
                  <a:lnTo>
                    <a:pt x="3886" y="4672737"/>
                  </a:lnTo>
                  <a:lnTo>
                    <a:pt x="0" y="4653202"/>
                  </a:lnTo>
                  <a:lnTo>
                    <a:pt x="0" y="46481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481628" y="0"/>
                  </a:lnTo>
                  <a:lnTo>
                    <a:pt x="3523117" y="15621"/>
                  </a:lnTo>
                  <a:lnTo>
                    <a:pt x="3548938" y="51661"/>
                  </a:lnTo>
                  <a:lnTo>
                    <a:pt x="3552825" y="71196"/>
                  </a:lnTo>
                  <a:lnTo>
                    <a:pt x="3552825" y="4653202"/>
                  </a:lnTo>
                  <a:lnTo>
                    <a:pt x="3537201" y="4694693"/>
                  </a:lnTo>
                  <a:lnTo>
                    <a:pt x="3501162" y="4720513"/>
                  </a:lnTo>
                  <a:lnTo>
                    <a:pt x="3486583" y="4723910"/>
                  </a:lnTo>
                  <a:lnTo>
                    <a:pt x="3481628" y="472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72623" y="1600199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0999" y="761999"/>
                  </a:moveTo>
                  <a:lnTo>
                    <a:pt x="334359" y="759134"/>
                  </a:lnTo>
                  <a:lnTo>
                    <a:pt x="288425" y="750581"/>
                  </a:lnTo>
                  <a:lnTo>
                    <a:pt x="243882" y="736471"/>
                  </a:lnTo>
                  <a:lnTo>
                    <a:pt x="201398" y="717011"/>
                  </a:lnTo>
                  <a:lnTo>
                    <a:pt x="161614" y="692497"/>
                  </a:lnTo>
                  <a:lnTo>
                    <a:pt x="125135" y="663302"/>
                  </a:lnTo>
                  <a:lnTo>
                    <a:pt x="92504" y="629860"/>
                  </a:lnTo>
                  <a:lnTo>
                    <a:pt x="64208" y="592671"/>
                  </a:lnTo>
                  <a:lnTo>
                    <a:pt x="40679" y="552299"/>
                  </a:lnTo>
                  <a:lnTo>
                    <a:pt x="22270" y="509355"/>
                  </a:lnTo>
                  <a:lnTo>
                    <a:pt x="9257" y="464480"/>
                  </a:lnTo>
                  <a:lnTo>
                    <a:pt x="1834" y="418344"/>
                  </a:lnTo>
                  <a:lnTo>
                    <a:pt x="0" y="380999"/>
                  </a:lnTo>
                  <a:lnTo>
                    <a:pt x="115" y="371646"/>
                  </a:lnTo>
                  <a:lnTo>
                    <a:pt x="4123" y="325095"/>
                  </a:lnTo>
                  <a:lnTo>
                    <a:pt x="13799" y="279384"/>
                  </a:lnTo>
                  <a:lnTo>
                    <a:pt x="29000" y="235197"/>
                  </a:lnTo>
                  <a:lnTo>
                    <a:pt x="49497" y="193203"/>
                  </a:lnTo>
                  <a:lnTo>
                    <a:pt x="74977" y="154038"/>
                  </a:lnTo>
                  <a:lnTo>
                    <a:pt x="105059" y="118286"/>
                  </a:lnTo>
                  <a:lnTo>
                    <a:pt x="139295" y="86483"/>
                  </a:lnTo>
                  <a:lnTo>
                    <a:pt x="177167" y="59109"/>
                  </a:lnTo>
                  <a:lnTo>
                    <a:pt x="218101" y="36579"/>
                  </a:lnTo>
                  <a:lnTo>
                    <a:pt x="261484" y="19230"/>
                  </a:lnTo>
                  <a:lnTo>
                    <a:pt x="306669" y="7320"/>
                  </a:lnTo>
                  <a:lnTo>
                    <a:pt x="352975" y="1032"/>
                  </a:lnTo>
                  <a:lnTo>
                    <a:pt x="380999" y="0"/>
                  </a:lnTo>
                  <a:lnTo>
                    <a:pt x="390353" y="114"/>
                  </a:lnTo>
                  <a:lnTo>
                    <a:pt x="436904" y="4123"/>
                  </a:lnTo>
                  <a:lnTo>
                    <a:pt x="482614" y="13800"/>
                  </a:lnTo>
                  <a:lnTo>
                    <a:pt x="526801" y="29001"/>
                  </a:lnTo>
                  <a:lnTo>
                    <a:pt x="568796" y="49498"/>
                  </a:lnTo>
                  <a:lnTo>
                    <a:pt x="607961" y="74977"/>
                  </a:lnTo>
                  <a:lnTo>
                    <a:pt x="643712" y="105059"/>
                  </a:lnTo>
                  <a:lnTo>
                    <a:pt x="675515" y="139295"/>
                  </a:lnTo>
                  <a:lnTo>
                    <a:pt x="702890" y="177167"/>
                  </a:lnTo>
                  <a:lnTo>
                    <a:pt x="725418" y="218101"/>
                  </a:lnTo>
                  <a:lnTo>
                    <a:pt x="742768" y="261484"/>
                  </a:lnTo>
                  <a:lnTo>
                    <a:pt x="754678" y="306670"/>
                  </a:lnTo>
                  <a:lnTo>
                    <a:pt x="760967" y="352974"/>
                  </a:lnTo>
                  <a:lnTo>
                    <a:pt x="761999" y="380999"/>
                  </a:lnTo>
                  <a:lnTo>
                    <a:pt x="761885" y="390353"/>
                  </a:lnTo>
                  <a:lnTo>
                    <a:pt x="757876" y="436904"/>
                  </a:lnTo>
                  <a:lnTo>
                    <a:pt x="748198" y="482614"/>
                  </a:lnTo>
                  <a:lnTo>
                    <a:pt x="732995" y="526802"/>
                  </a:lnTo>
                  <a:lnTo>
                    <a:pt x="712500" y="568796"/>
                  </a:lnTo>
                  <a:lnTo>
                    <a:pt x="687021" y="607961"/>
                  </a:lnTo>
                  <a:lnTo>
                    <a:pt x="656939" y="643712"/>
                  </a:lnTo>
                  <a:lnTo>
                    <a:pt x="622703" y="675516"/>
                  </a:lnTo>
                  <a:lnTo>
                    <a:pt x="584830" y="702890"/>
                  </a:lnTo>
                  <a:lnTo>
                    <a:pt x="543897" y="725419"/>
                  </a:lnTo>
                  <a:lnTo>
                    <a:pt x="500515" y="742769"/>
                  </a:lnTo>
                  <a:lnTo>
                    <a:pt x="455329" y="754678"/>
                  </a:lnTo>
                  <a:lnTo>
                    <a:pt x="409025" y="760968"/>
                  </a:lnTo>
                  <a:lnTo>
                    <a:pt x="380999" y="7619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63124" y="1831181"/>
              <a:ext cx="386080" cy="300355"/>
            </a:xfrm>
            <a:custGeom>
              <a:avLst/>
              <a:gdLst/>
              <a:ahLst/>
              <a:cxnLst/>
              <a:rect l="l" t="t" r="r" b="b"/>
              <a:pathLst>
                <a:path w="386079" h="300355">
                  <a:moveTo>
                    <a:pt x="104678" y="300037"/>
                  </a:moveTo>
                  <a:lnTo>
                    <a:pt x="75009" y="300037"/>
                  </a:lnTo>
                  <a:lnTo>
                    <a:pt x="45799" y="294147"/>
                  </a:lnTo>
                  <a:lnTo>
                    <a:pt x="21958" y="278078"/>
                  </a:lnTo>
                  <a:lnTo>
                    <a:pt x="5890" y="254237"/>
                  </a:lnTo>
                  <a:lnTo>
                    <a:pt x="0" y="224961"/>
                  </a:lnTo>
                  <a:lnTo>
                    <a:pt x="0" y="180893"/>
                  </a:lnTo>
                  <a:lnTo>
                    <a:pt x="133" y="179620"/>
                  </a:lnTo>
                  <a:lnTo>
                    <a:pt x="334" y="178348"/>
                  </a:lnTo>
                  <a:lnTo>
                    <a:pt x="736" y="173392"/>
                  </a:lnTo>
                  <a:lnTo>
                    <a:pt x="31974" y="38088"/>
                  </a:lnTo>
                  <a:lnTo>
                    <a:pt x="63197" y="2782"/>
                  </a:lnTo>
                  <a:lnTo>
                    <a:pt x="79429" y="0"/>
                  </a:lnTo>
                  <a:lnTo>
                    <a:pt x="85591" y="0"/>
                  </a:lnTo>
                  <a:lnTo>
                    <a:pt x="123813" y="15345"/>
                  </a:lnTo>
                  <a:lnTo>
                    <a:pt x="128589" y="26470"/>
                  </a:lnTo>
                  <a:lnTo>
                    <a:pt x="127558" y="32146"/>
                  </a:lnTo>
                  <a:lnTo>
                    <a:pt x="71727" y="32146"/>
                  </a:lnTo>
                  <a:lnTo>
                    <a:pt x="65097" y="37437"/>
                  </a:lnTo>
                  <a:lnTo>
                    <a:pt x="38174" y="152898"/>
                  </a:lnTo>
                  <a:lnTo>
                    <a:pt x="143501" y="152898"/>
                  </a:lnTo>
                  <a:lnTo>
                    <a:pt x="146335" y="153702"/>
                  </a:lnTo>
                  <a:lnTo>
                    <a:pt x="169641" y="162676"/>
                  </a:lnTo>
                  <a:lnTo>
                    <a:pt x="170043" y="162877"/>
                  </a:lnTo>
                  <a:lnTo>
                    <a:pt x="170210" y="162877"/>
                  </a:lnTo>
                  <a:lnTo>
                    <a:pt x="166025" y="171450"/>
                  </a:lnTo>
                  <a:lnTo>
                    <a:pt x="384777" y="171450"/>
                  </a:lnTo>
                  <a:lnTo>
                    <a:pt x="385092" y="173392"/>
                  </a:lnTo>
                  <a:lnTo>
                    <a:pt x="385494" y="178348"/>
                  </a:lnTo>
                  <a:lnTo>
                    <a:pt x="385695" y="179620"/>
                  </a:lnTo>
                  <a:lnTo>
                    <a:pt x="385829" y="180893"/>
                  </a:lnTo>
                  <a:lnTo>
                    <a:pt x="385829" y="187523"/>
                  </a:lnTo>
                  <a:lnTo>
                    <a:pt x="92143" y="187523"/>
                  </a:lnTo>
                  <a:lnTo>
                    <a:pt x="80434" y="188113"/>
                  </a:lnTo>
                  <a:lnTo>
                    <a:pt x="79581" y="188113"/>
                  </a:lnTo>
                  <a:lnTo>
                    <a:pt x="68444" y="189683"/>
                  </a:lnTo>
                  <a:lnTo>
                    <a:pt x="68275" y="189683"/>
                  </a:lnTo>
                  <a:lnTo>
                    <a:pt x="42862" y="224961"/>
                  </a:lnTo>
                  <a:lnTo>
                    <a:pt x="45376" y="237471"/>
                  </a:lnTo>
                  <a:lnTo>
                    <a:pt x="46163" y="238686"/>
                  </a:lnTo>
                  <a:lnTo>
                    <a:pt x="52235" y="247689"/>
                  </a:lnTo>
                  <a:lnTo>
                    <a:pt x="53112" y="248317"/>
                  </a:lnTo>
                  <a:lnTo>
                    <a:pt x="62399" y="254580"/>
                  </a:lnTo>
                  <a:lnTo>
                    <a:pt x="62167" y="254580"/>
                  </a:lnTo>
                  <a:lnTo>
                    <a:pt x="74315" y="257034"/>
                  </a:lnTo>
                  <a:lnTo>
                    <a:pt x="172582" y="257034"/>
                  </a:lnTo>
                  <a:lnTo>
                    <a:pt x="156263" y="279527"/>
                  </a:lnTo>
                  <a:lnTo>
                    <a:pt x="132888" y="294560"/>
                  </a:lnTo>
                  <a:lnTo>
                    <a:pt x="104678" y="300037"/>
                  </a:lnTo>
                  <a:close/>
                </a:path>
                <a:path w="386079" h="300355">
                  <a:moveTo>
                    <a:pt x="272930" y="42864"/>
                  </a:moveTo>
                  <a:lnTo>
                    <a:pt x="266902" y="41556"/>
                  </a:lnTo>
                  <a:lnTo>
                    <a:pt x="261804" y="38088"/>
                  </a:lnTo>
                  <a:lnTo>
                    <a:pt x="258313" y="32749"/>
                  </a:lnTo>
                  <a:lnTo>
                    <a:pt x="257172" y="26470"/>
                  </a:lnTo>
                  <a:lnTo>
                    <a:pt x="258480" y="20443"/>
                  </a:lnTo>
                  <a:lnTo>
                    <a:pt x="261948" y="15345"/>
                  </a:lnTo>
                  <a:lnTo>
                    <a:pt x="267287" y="11854"/>
                  </a:lnTo>
                  <a:lnTo>
                    <a:pt x="294009" y="1205"/>
                  </a:lnTo>
                  <a:lnTo>
                    <a:pt x="300104" y="0"/>
                  </a:lnTo>
                  <a:lnTo>
                    <a:pt x="306332" y="0"/>
                  </a:lnTo>
                  <a:lnTo>
                    <a:pt x="322566" y="2782"/>
                  </a:lnTo>
                  <a:lnTo>
                    <a:pt x="336596" y="10556"/>
                  </a:lnTo>
                  <a:lnTo>
                    <a:pt x="347348" y="22461"/>
                  </a:lnTo>
                  <a:lnTo>
                    <a:pt x="351433" y="32146"/>
                  </a:lnTo>
                  <a:lnTo>
                    <a:pt x="304256" y="32146"/>
                  </a:lnTo>
                  <a:lnTo>
                    <a:pt x="302180" y="32548"/>
                  </a:lnTo>
                  <a:lnTo>
                    <a:pt x="279208" y="41723"/>
                  </a:lnTo>
                  <a:lnTo>
                    <a:pt x="272930" y="42864"/>
                  </a:lnTo>
                  <a:close/>
                </a:path>
                <a:path w="386079" h="300355">
                  <a:moveTo>
                    <a:pt x="112832" y="42864"/>
                  </a:moveTo>
                  <a:lnTo>
                    <a:pt x="106553" y="41723"/>
                  </a:lnTo>
                  <a:lnTo>
                    <a:pt x="85591" y="33352"/>
                  </a:lnTo>
                  <a:lnTo>
                    <a:pt x="83648" y="32548"/>
                  </a:lnTo>
                  <a:lnTo>
                    <a:pt x="81572" y="32146"/>
                  </a:lnTo>
                  <a:lnTo>
                    <a:pt x="127558" y="32146"/>
                  </a:lnTo>
                  <a:lnTo>
                    <a:pt x="127448" y="32749"/>
                  </a:lnTo>
                  <a:lnTo>
                    <a:pt x="123958" y="38088"/>
                  </a:lnTo>
                  <a:lnTo>
                    <a:pt x="118859" y="41556"/>
                  </a:lnTo>
                  <a:lnTo>
                    <a:pt x="112832" y="42864"/>
                  </a:lnTo>
                  <a:close/>
                </a:path>
                <a:path w="386079" h="300355">
                  <a:moveTo>
                    <a:pt x="380661" y="152898"/>
                  </a:moveTo>
                  <a:lnTo>
                    <a:pt x="347588" y="152898"/>
                  </a:lnTo>
                  <a:lnTo>
                    <a:pt x="320816" y="38088"/>
                  </a:lnTo>
                  <a:lnTo>
                    <a:pt x="320711" y="37638"/>
                  </a:lnTo>
                  <a:lnTo>
                    <a:pt x="320665" y="37437"/>
                  </a:lnTo>
                  <a:lnTo>
                    <a:pt x="313967" y="32146"/>
                  </a:lnTo>
                  <a:lnTo>
                    <a:pt x="351433" y="32146"/>
                  </a:lnTo>
                  <a:lnTo>
                    <a:pt x="353664" y="37437"/>
                  </a:lnTo>
                  <a:lnTo>
                    <a:pt x="353749" y="37638"/>
                  </a:lnTo>
                  <a:lnTo>
                    <a:pt x="380661" y="152898"/>
                  </a:lnTo>
                  <a:close/>
                </a:path>
                <a:path w="386079" h="300355">
                  <a:moveTo>
                    <a:pt x="143501" y="152898"/>
                  </a:moveTo>
                  <a:lnTo>
                    <a:pt x="38174" y="152898"/>
                  </a:lnTo>
                  <a:lnTo>
                    <a:pt x="49338" y="149859"/>
                  </a:lnTo>
                  <a:lnTo>
                    <a:pt x="62041" y="147222"/>
                  </a:lnTo>
                  <a:lnTo>
                    <a:pt x="75987" y="145364"/>
                  </a:lnTo>
                  <a:lnTo>
                    <a:pt x="90881" y="144660"/>
                  </a:lnTo>
                  <a:lnTo>
                    <a:pt x="104937" y="145364"/>
                  </a:lnTo>
                  <a:lnTo>
                    <a:pt x="106068" y="145364"/>
                  </a:lnTo>
                  <a:lnTo>
                    <a:pt x="121446" y="147524"/>
                  </a:lnTo>
                  <a:lnTo>
                    <a:pt x="134779" y="150424"/>
                  </a:lnTo>
                  <a:lnTo>
                    <a:pt x="143501" y="152898"/>
                  </a:lnTo>
                  <a:close/>
                </a:path>
                <a:path w="386079" h="300355">
                  <a:moveTo>
                    <a:pt x="219737" y="171450"/>
                  </a:moveTo>
                  <a:lnTo>
                    <a:pt x="206476" y="171450"/>
                  </a:lnTo>
                  <a:lnTo>
                    <a:pt x="208239" y="168436"/>
                  </a:lnTo>
                  <a:lnTo>
                    <a:pt x="208621" y="167833"/>
                  </a:lnTo>
                  <a:lnTo>
                    <a:pt x="211633" y="164886"/>
                  </a:lnTo>
                  <a:lnTo>
                    <a:pt x="216120" y="162676"/>
                  </a:lnTo>
                  <a:lnTo>
                    <a:pt x="216572" y="162475"/>
                  </a:lnTo>
                  <a:lnTo>
                    <a:pt x="216924" y="162274"/>
                  </a:lnTo>
                  <a:lnTo>
                    <a:pt x="264290" y="147524"/>
                  </a:lnTo>
                  <a:lnTo>
                    <a:pt x="279665" y="145364"/>
                  </a:lnTo>
                  <a:lnTo>
                    <a:pt x="280799" y="145364"/>
                  </a:lnTo>
                  <a:lnTo>
                    <a:pt x="294880" y="144660"/>
                  </a:lnTo>
                  <a:lnTo>
                    <a:pt x="309774" y="145364"/>
                  </a:lnTo>
                  <a:lnTo>
                    <a:pt x="323720" y="147222"/>
                  </a:lnTo>
                  <a:lnTo>
                    <a:pt x="336423" y="149859"/>
                  </a:lnTo>
                  <a:lnTo>
                    <a:pt x="347588" y="152898"/>
                  </a:lnTo>
                  <a:lnTo>
                    <a:pt x="380661" y="152898"/>
                  </a:lnTo>
                  <a:lnTo>
                    <a:pt x="382850" y="162274"/>
                  </a:lnTo>
                  <a:lnTo>
                    <a:pt x="382944" y="162676"/>
                  </a:lnTo>
                  <a:lnTo>
                    <a:pt x="382991" y="162877"/>
                  </a:lnTo>
                  <a:lnTo>
                    <a:pt x="215484" y="162877"/>
                  </a:lnTo>
                  <a:lnTo>
                    <a:pt x="219737" y="171450"/>
                  </a:lnTo>
                  <a:close/>
                </a:path>
                <a:path w="386079" h="300355">
                  <a:moveTo>
                    <a:pt x="179285" y="171450"/>
                  </a:moveTo>
                  <a:lnTo>
                    <a:pt x="166025" y="171450"/>
                  </a:lnTo>
                  <a:lnTo>
                    <a:pt x="170277" y="162877"/>
                  </a:lnTo>
                  <a:lnTo>
                    <a:pt x="170110" y="162877"/>
                  </a:lnTo>
                  <a:lnTo>
                    <a:pt x="174128" y="164886"/>
                  </a:lnTo>
                  <a:lnTo>
                    <a:pt x="177209" y="167833"/>
                  </a:lnTo>
                  <a:lnTo>
                    <a:pt x="179285" y="171450"/>
                  </a:lnTo>
                  <a:close/>
                </a:path>
                <a:path w="386079" h="300355">
                  <a:moveTo>
                    <a:pt x="384777" y="171450"/>
                  </a:moveTo>
                  <a:lnTo>
                    <a:pt x="219737" y="171450"/>
                  </a:lnTo>
                  <a:lnTo>
                    <a:pt x="215484" y="162877"/>
                  </a:lnTo>
                  <a:lnTo>
                    <a:pt x="382991" y="162877"/>
                  </a:lnTo>
                  <a:lnTo>
                    <a:pt x="384289" y="168436"/>
                  </a:lnTo>
                  <a:lnTo>
                    <a:pt x="384777" y="171450"/>
                  </a:lnTo>
                  <a:close/>
                </a:path>
                <a:path w="386079" h="300355">
                  <a:moveTo>
                    <a:pt x="172582" y="257034"/>
                  </a:moveTo>
                  <a:lnTo>
                    <a:pt x="105399" y="257034"/>
                  </a:lnTo>
                  <a:lnTo>
                    <a:pt x="118029" y="254580"/>
                  </a:lnTo>
                  <a:lnTo>
                    <a:pt x="117145" y="254580"/>
                  </a:lnTo>
                  <a:lnTo>
                    <a:pt x="126819" y="248317"/>
                  </a:lnTo>
                  <a:lnTo>
                    <a:pt x="133768" y="238686"/>
                  </a:lnTo>
                  <a:lnTo>
                    <a:pt x="136761" y="226769"/>
                  </a:lnTo>
                  <a:lnTo>
                    <a:pt x="138421" y="196497"/>
                  </a:lnTo>
                  <a:lnTo>
                    <a:pt x="138436" y="196229"/>
                  </a:lnTo>
                  <a:lnTo>
                    <a:pt x="138239" y="196229"/>
                  </a:lnTo>
                  <a:lnTo>
                    <a:pt x="134933" y="195091"/>
                  </a:lnTo>
                  <a:lnTo>
                    <a:pt x="133172" y="194555"/>
                  </a:lnTo>
                  <a:lnTo>
                    <a:pt x="123817" y="191931"/>
                  </a:lnTo>
                  <a:lnTo>
                    <a:pt x="113435" y="189683"/>
                  </a:lnTo>
                  <a:lnTo>
                    <a:pt x="113266" y="189683"/>
                  </a:lnTo>
                  <a:lnTo>
                    <a:pt x="102068" y="188113"/>
                  </a:lnTo>
                  <a:lnTo>
                    <a:pt x="101215" y="188113"/>
                  </a:lnTo>
                  <a:lnTo>
                    <a:pt x="89483" y="187523"/>
                  </a:lnTo>
                  <a:lnTo>
                    <a:pt x="294880" y="187523"/>
                  </a:lnTo>
                  <a:lnTo>
                    <a:pt x="283148" y="188113"/>
                  </a:lnTo>
                  <a:lnTo>
                    <a:pt x="271950" y="189683"/>
                  </a:lnTo>
                  <a:lnTo>
                    <a:pt x="261569" y="191931"/>
                  </a:lnTo>
                  <a:lnTo>
                    <a:pt x="252285" y="194555"/>
                  </a:lnTo>
                  <a:lnTo>
                    <a:pt x="250477" y="195091"/>
                  </a:lnTo>
                  <a:lnTo>
                    <a:pt x="247263" y="196229"/>
                  </a:lnTo>
                  <a:lnTo>
                    <a:pt x="248254" y="214312"/>
                  </a:lnTo>
                  <a:lnTo>
                    <a:pt x="180424" y="214312"/>
                  </a:lnTo>
                  <a:lnTo>
                    <a:pt x="179620" y="229180"/>
                  </a:lnTo>
                  <a:lnTo>
                    <a:pt x="172582" y="257034"/>
                  </a:lnTo>
                  <a:close/>
                </a:path>
                <a:path w="386079" h="300355">
                  <a:moveTo>
                    <a:pt x="378053" y="257034"/>
                  </a:moveTo>
                  <a:lnTo>
                    <a:pt x="311115" y="257034"/>
                  </a:lnTo>
                  <a:lnTo>
                    <a:pt x="323263" y="254580"/>
                  </a:lnTo>
                  <a:lnTo>
                    <a:pt x="333481" y="247689"/>
                  </a:lnTo>
                  <a:lnTo>
                    <a:pt x="340372" y="237471"/>
                  </a:lnTo>
                  <a:lnTo>
                    <a:pt x="342899" y="224961"/>
                  </a:lnTo>
                  <a:lnTo>
                    <a:pt x="342899" y="196497"/>
                  </a:lnTo>
                  <a:lnTo>
                    <a:pt x="294880" y="187523"/>
                  </a:lnTo>
                  <a:lnTo>
                    <a:pt x="385829" y="187523"/>
                  </a:lnTo>
                  <a:lnTo>
                    <a:pt x="385829" y="224961"/>
                  </a:lnTo>
                  <a:lnTo>
                    <a:pt x="379938" y="254237"/>
                  </a:lnTo>
                  <a:lnTo>
                    <a:pt x="378053" y="257034"/>
                  </a:lnTo>
                  <a:close/>
                </a:path>
                <a:path w="386079" h="300355">
                  <a:moveTo>
                    <a:pt x="310820" y="300037"/>
                  </a:moveTo>
                  <a:lnTo>
                    <a:pt x="281084" y="300037"/>
                  </a:lnTo>
                  <a:lnTo>
                    <a:pt x="252912" y="294560"/>
                  </a:lnTo>
                  <a:lnTo>
                    <a:pt x="229557" y="279527"/>
                  </a:lnTo>
                  <a:lnTo>
                    <a:pt x="213246" y="257034"/>
                  </a:lnTo>
                  <a:lnTo>
                    <a:pt x="206208" y="229180"/>
                  </a:lnTo>
                  <a:lnTo>
                    <a:pt x="205338" y="214312"/>
                  </a:lnTo>
                  <a:lnTo>
                    <a:pt x="248254" y="214312"/>
                  </a:lnTo>
                  <a:lnTo>
                    <a:pt x="248838" y="224961"/>
                  </a:lnTo>
                  <a:lnTo>
                    <a:pt x="248937" y="226769"/>
                  </a:lnTo>
                  <a:lnTo>
                    <a:pt x="251953" y="238686"/>
                  </a:lnTo>
                  <a:lnTo>
                    <a:pt x="258949" y="248317"/>
                  </a:lnTo>
                  <a:lnTo>
                    <a:pt x="268682" y="254580"/>
                  </a:lnTo>
                  <a:lnTo>
                    <a:pt x="268041" y="254580"/>
                  </a:lnTo>
                  <a:lnTo>
                    <a:pt x="280641" y="257034"/>
                  </a:lnTo>
                  <a:lnTo>
                    <a:pt x="378053" y="257034"/>
                  </a:lnTo>
                  <a:lnTo>
                    <a:pt x="363870" y="278078"/>
                  </a:lnTo>
                  <a:lnTo>
                    <a:pt x="340029" y="294147"/>
                  </a:lnTo>
                  <a:lnTo>
                    <a:pt x="310820" y="300037"/>
                  </a:lnTo>
                  <a:close/>
                </a:path>
              </a:pathLst>
            </a:custGeom>
            <a:solidFill>
              <a:srgbClr val="0495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080698" y="2511425"/>
            <a:ext cx="1752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374050"/>
                </a:solidFill>
                <a:latin typeface="DejaVu Sans"/>
                <a:cs typeface="DejaVu Sans"/>
              </a:rPr>
              <a:t>Waveguide</a:t>
            </a:r>
            <a:r>
              <a:rPr sz="1500" b="1" spc="-55" dirty="0">
                <a:solidFill>
                  <a:srgbClr val="374050"/>
                </a:solidFill>
                <a:latin typeface="DejaVu Sans"/>
                <a:cs typeface="DejaVu Sans"/>
              </a:rPr>
              <a:t> </a:t>
            </a:r>
            <a:r>
              <a:rPr sz="1500" b="1" spc="-25" dirty="0">
                <a:solidFill>
                  <a:srgbClr val="374050"/>
                </a:solidFill>
                <a:latin typeface="DejaVu Sans"/>
                <a:cs typeface="DejaVu Sans"/>
              </a:rPr>
              <a:t>HUD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94600" y="4770411"/>
            <a:ext cx="2472690" cy="10922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810"/>
              </a:spcBef>
              <a:buClr>
                <a:srgbClr val="0FB981"/>
              </a:buClr>
              <a:buSzPct val="91304"/>
              <a:buFont typeface="DejaVu Sans"/>
              <a:buChar char="✓"/>
              <a:tabLst>
                <a:tab pos="200660" algn="l"/>
              </a:tabLst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感情</a:t>
            </a:r>
            <a:r>
              <a:rPr sz="1150" spc="-125" dirty="0">
                <a:solidFill>
                  <a:srgbClr val="4A5462"/>
                </a:solidFill>
                <a:latin typeface="PMingLiU"/>
                <a:cs typeface="PMingLiU"/>
              </a:rPr>
              <a:t>アイコン‧スコア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の</a:t>
            </a:r>
            <a:r>
              <a:rPr sz="1150" spc="-110" dirty="0">
                <a:solidFill>
                  <a:srgbClr val="4A5462"/>
                </a:solidFill>
                <a:latin typeface="PMingLiU"/>
                <a:cs typeface="PMingLiU"/>
              </a:rPr>
              <a:t>オーバーレイ</a:t>
            </a:r>
            <a:endParaRPr sz="1150">
              <a:latin typeface="PMingLiU"/>
              <a:cs typeface="PMingLiU"/>
            </a:endParaRPr>
          </a:p>
          <a:p>
            <a:pPr marL="200660" indent="-187960">
              <a:lnSpc>
                <a:spcPct val="100000"/>
              </a:lnSpc>
              <a:spcBef>
                <a:spcPts val="720"/>
              </a:spcBef>
              <a:buClr>
                <a:srgbClr val="0FB981"/>
              </a:buClr>
              <a:buChar char="✓"/>
              <a:tabLst>
                <a:tab pos="200660" algn="l"/>
              </a:tabLst>
            </a:pP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Sony</a:t>
            </a:r>
            <a:r>
              <a:rPr sz="1050" spc="5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ECX341A</a:t>
            </a:r>
            <a:r>
              <a:rPr sz="1050" spc="10" dirty="0">
                <a:solidFill>
                  <a:srgbClr val="4A5462"/>
                </a:solidFill>
                <a:latin typeface="DejaVu Sans"/>
                <a:cs typeface="DejaVu San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DejaVu Sans"/>
                <a:cs typeface="DejaVu Sans"/>
              </a:rPr>
              <a:t>OLED</a:t>
            </a:r>
            <a:r>
              <a:rPr sz="1150" spc="-80" dirty="0">
                <a:solidFill>
                  <a:srgbClr val="4A5462"/>
                </a:solidFill>
                <a:latin typeface="SimSun"/>
                <a:cs typeface="SimSun"/>
              </a:rPr>
              <a:t>搭載</a:t>
            </a:r>
            <a:endParaRPr sz="1150">
              <a:latin typeface="SimSun"/>
              <a:cs typeface="SimSun"/>
            </a:endParaRPr>
          </a:p>
          <a:p>
            <a:pPr marL="200660" indent="-187960">
              <a:lnSpc>
                <a:spcPct val="100000"/>
              </a:lnSpc>
              <a:spcBef>
                <a:spcPts val="720"/>
              </a:spcBef>
              <a:buClr>
                <a:srgbClr val="0FB981"/>
              </a:buClr>
              <a:buSzPct val="91304"/>
              <a:buFont typeface="DejaVu Sans"/>
              <a:buChar char="✓"/>
              <a:tabLst>
                <a:tab pos="200660" algn="l"/>
              </a:tabLst>
            </a:pP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回折光学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waveguide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に</a:t>
            </a:r>
            <a:r>
              <a:rPr sz="1150" spc="-130" dirty="0">
                <a:solidFill>
                  <a:srgbClr val="4A5462"/>
                </a:solidFill>
                <a:latin typeface="PMingLiU"/>
                <a:cs typeface="PMingLiU"/>
              </a:rPr>
              <a:t>よる</a:t>
            </a:r>
            <a:r>
              <a:rPr sz="1150" spc="-95" dirty="0">
                <a:solidFill>
                  <a:srgbClr val="4A5462"/>
                </a:solidFill>
                <a:latin typeface="SimSun"/>
                <a:cs typeface="SimSun"/>
              </a:rPr>
              <a:t>視界確保</a:t>
            </a:r>
            <a:endParaRPr sz="1150">
              <a:latin typeface="SimSun"/>
              <a:cs typeface="SimSun"/>
            </a:endParaRPr>
          </a:p>
          <a:p>
            <a:pPr marL="200660" indent="-187960">
              <a:lnSpc>
                <a:spcPct val="100000"/>
              </a:lnSpc>
              <a:spcBef>
                <a:spcPts val="720"/>
              </a:spcBef>
              <a:buClr>
                <a:srgbClr val="0FB981"/>
              </a:buClr>
              <a:buSzPct val="91304"/>
              <a:buFont typeface="DejaVu Sans"/>
              <a:buChar char="✓"/>
              <a:tabLst>
                <a:tab pos="200660" algn="l"/>
              </a:tabLst>
            </a:pP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⾮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装着者には</a:t>
            </a:r>
            <a:r>
              <a:rPr sz="1050" dirty="0">
                <a:solidFill>
                  <a:srgbClr val="4A5462"/>
                </a:solidFill>
                <a:latin typeface="DejaVu Sans"/>
                <a:cs typeface="DejaVu Sans"/>
              </a:rPr>
              <a:t>HUD</a:t>
            </a:r>
            <a:r>
              <a:rPr sz="1150" spc="-110" dirty="0">
                <a:solidFill>
                  <a:srgbClr val="4A5462"/>
                </a:solidFill>
                <a:latin typeface="SimSun"/>
                <a:cs typeface="SimSun"/>
              </a:rPr>
              <a:t>表</a:t>
            </a:r>
            <a:r>
              <a:rPr sz="1150" spc="-110" dirty="0">
                <a:solidFill>
                  <a:srgbClr val="4A5462"/>
                </a:solidFill>
                <a:latin typeface="Meiryo"/>
                <a:cs typeface="Meiryo"/>
              </a:rPr>
              <a:t>⽰</a:t>
            </a:r>
            <a:r>
              <a:rPr sz="1150" spc="-90" dirty="0">
                <a:solidFill>
                  <a:srgbClr val="4A5462"/>
                </a:solidFill>
                <a:latin typeface="SimSun"/>
                <a:cs typeface="SimSun"/>
              </a:rPr>
              <a:t>不可視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0" y="2895599"/>
            <a:ext cx="12192000" cy="4152900"/>
            <a:chOff x="0" y="2895599"/>
            <a:chExt cx="12192000" cy="4152900"/>
          </a:xfrm>
        </p:grpSpPr>
        <p:sp>
          <p:nvSpPr>
            <p:cNvPr id="26" name="object 26"/>
            <p:cNvSpPr/>
            <p:nvPr/>
          </p:nvSpPr>
          <p:spPr>
            <a:xfrm>
              <a:off x="0" y="6553199"/>
              <a:ext cx="12192000" cy="495300"/>
            </a:xfrm>
            <a:custGeom>
              <a:avLst/>
              <a:gdLst/>
              <a:ahLst/>
              <a:cxnLst/>
              <a:rect l="l" t="t" r="r" b="b"/>
              <a:pathLst>
                <a:path w="12192000" h="495300">
                  <a:moveTo>
                    <a:pt x="12191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3974" y="2895599"/>
              <a:ext cx="1828799" cy="182879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558924" y="4070667"/>
            <a:ext cx="12065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50" dirty="0">
                <a:solidFill>
                  <a:srgbClr val="4A5462"/>
                </a:solidFill>
                <a:latin typeface="Meiryo"/>
                <a:cs typeface="Meiryo"/>
              </a:rPr>
              <a:t>顔</a:t>
            </a:r>
            <a:endParaRPr sz="850">
              <a:latin typeface="Meiryo"/>
              <a:cs typeface="Meiry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82725" y="3275520"/>
            <a:ext cx="254000" cy="103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" spc="-50" dirty="0">
                <a:solidFill>
                  <a:srgbClr val="FFFFFF"/>
                </a:solidFill>
                <a:latin typeface="SimSun"/>
                <a:cs typeface="SimSun"/>
              </a:rPr>
              <a:t>サーマル</a:t>
            </a:r>
            <a:endParaRPr sz="500">
              <a:latin typeface="SimSun"/>
              <a:cs typeface="SimSu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61890" y="4235450"/>
            <a:ext cx="295910" cy="9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spc="-10" dirty="0">
                <a:solidFill>
                  <a:srgbClr val="FFFFFF"/>
                </a:solidFill>
                <a:latin typeface="DejaVu Sans"/>
                <a:cs typeface="DejaVu Sans"/>
              </a:rPr>
              <a:t>RGB+NIR</a:t>
            </a:r>
            <a:endParaRPr sz="450">
              <a:latin typeface="DejaVu Sans"/>
              <a:cs typeface="DejaVu San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181598" y="2895599"/>
            <a:ext cx="5686425" cy="1828800"/>
            <a:chOff x="5181598" y="2895599"/>
            <a:chExt cx="5686425" cy="1828800"/>
          </a:xfrm>
        </p:grpSpPr>
        <p:sp>
          <p:nvSpPr>
            <p:cNvPr id="32" name="object 32"/>
            <p:cNvSpPr/>
            <p:nvPr/>
          </p:nvSpPr>
          <p:spPr>
            <a:xfrm>
              <a:off x="5181598" y="2895599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1757603" y="1828799"/>
                  </a:moveTo>
                  <a:lnTo>
                    <a:pt x="71196" y="1828799"/>
                  </a:lnTo>
                  <a:lnTo>
                    <a:pt x="66241" y="1828311"/>
                  </a:lnTo>
                  <a:lnTo>
                    <a:pt x="29705" y="1813177"/>
                  </a:lnTo>
                  <a:lnTo>
                    <a:pt x="3885" y="1777137"/>
                  </a:lnTo>
                  <a:lnTo>
                    <a:pt x="0" y="1757603"/>
                  </a:lnTo>
                  <a:lnTo>
                    <a:pt x="0" y="17525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1757603" y="0"/>
                  </a:lnTo>
                  <a:lnTo>
                    <a:pt x="1799094" y="15621"/>
                  </a:lnTo>
                  <a:lnTo>
                    <a:pt x="1824913" y="51661"/>
                  </a:lnTo>
                  <a:lnTo>
                    <a:pt x="1828799" y="71196"/>
                  </a:lnTo>
                  <a:lnTo>
                    <a:pt x="1828799" y="1757603"/>
                  </a:lnTo>
                  <a:lnTo>
                    <a:pt x="1813178" y="1799094"/>
                  </a:lnTo>
                  <a:lnTo>
                    <a:pt x="1777137" y="1824913"/>
                  </a:lnTo>
                  <a:lnTo>
                    <a:pt x="1762558" y="1828311"/>
                  </a:lnTo>
                  <a:lnTo>
                    <a:pt x="1757603" y="1828799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76874" y="3714749"/>
              <a:ext cx="285750" cy="190500"/>
            </a:xfrm>
            <a:custGeom>
              <a:avLst/>
              <a:gdLst/>
              <a:ahLst/>
              <a:cxnLst/>
              <a:rect l="l" t="t" r="r" b="b"/>
              <a:pathLst>
                <a:path w="285750" h="190500">
                  <a:moveTo>
                    <a:pt x="142874" y="190499"/>
                  </a:moveTo>
                  <a:lnTo>
                    <a:pt x="101400" y="186399"/>
                  </a:lnTo>
                  <a:lnTo>
                    <a:pt x="55697" y="170972"/>
                  </a:lnTo>
                  <a:lnTo>
                    <a:pt x="18866" y="142967"/>
                  </a:lnTo>
                  <a:lnTo>
                    <a:pt x="915" y="107698"/>
                  </a:lnTo>
                  <a:lnTo>
                    <a:pt x="0" y="101504"/>
                  </a:lnTo>
                  <a:lnTo>
                    <a:pt x="0" y="88995"/>
                  </a:lnTo>
                  <a:lnTo>
                    <a:pt x="14465" y="53021"/>
                  </a:lnTo>
                  <a:lnTo>
                    <a:pt x="48480" y="23475"/>
                  </a:lnTo>
                  <a:lnTo>
                    <a:pt x="88199" y="7250"/>
                  </a:lnTo>
                  <a:lnTo>
                    <a:pt x="128870" y="457"/>
                  </a:lnTo>
                  <a:lnTo>
                    <a:pt x="142874" y="0"/>
                  </a:lnTo>
                  <a:lnTo>
                    <a:pt x="149894" y="114"/>
                  </a:lnTo>
                  <a:lnTo>
                    <a:pt x="191000" y="5565"/>
                  </a:lnTo>
                  <a:lnTo>
                    <a:pt x="230052" y="19527"/>
                  </a:lnTo>
                  <a:lnTo>
                    <a:pt x="266883" y="47532"/>
                  </a:lnTo>
                  <a:lnTo>
                    <a:pt x="284834" y="82801"/>
                  </a:lnTo>
                  <a:lnTo>
                    <a:pt x="285749" y="88995"/>
                  </a:lnTo>
                  <a:lnTo>
                    <a:pt x="285749" y="95249"/>
                  </a:lnTo>
                  <a:lnTo>
                    <a:pt x="285749" y="101504"/>
                  </a:lnTo>
                  <a:lnTo>
                    <a:pt x="271284" y="137478"/>
                  </a:lnTo>
                  <a:lnTo>
                    <a:pt x="237269" y="167024"/>
                  </a:lnTo>
                  <a:lnTo>
                    <a:pt x="197550" y="183249"/>
                  </a:lnTo>
                  <a:lnTo>
                    <a:pt x="156879" y="190042"/>
                  </a:lnTo>
                  <a:lnTo>
                    <a:pt x="149894" y="190385"/>
                  </a:lnTo>
                  <a:lnTo>
                    <a:pt x="142874" y="190499"/>
                  </a:lnTo>
                  <a:close/>
                </a:path>
              </a:pathLst>
            </a:custGeom>
            <a:solidFill>
              <a:srgbClr val="FDB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24499" y="3809999"/>
              <a:ext cx="190500" cy="24130"/>
            </a:xfrm>
            <a:custGeom>
              <a:avLst/>
              <a:gdLst/>
              <a:ahLst/>
              <a:cxnLst/>
              <a:rect l="l" t="t" r="r" b="b"/>
              <a:pathLst>
                <a:path w="190500" h="24129">
                  <a:moveTo>
                    <a:pt x="0" y="0"/>
                  </a:moveTo>
                  <a:lnTo>
                    <a:pt x="47624" y="17859"/>
                  </a:lnTo>
                  <a:lnTo>
                    <a:pt x="95249" y="23812"/>
                  </a:lnTo>
                  <a:lnTo>
                    <a:pt x="142874" y="17859"/>
                  </a:lnTo>
                  <a:lnTo>
                    <a:pt x="190499" y="0"/>
                  </a:lnTo>
                </a:path>
              </a:pathLst>
            </a:custGeom>
            <a:ln w="19049">
              <a:solidFill>
                <a:srgbClr val="7C2D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7862" y="3711930"/>
              <a:ext cx="295274" cy="10283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143624" y="366712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60964" y="285749"/>
                  </a:moveTo>
                  <a:lnTo>
                    <a:pt x="24785" y="285749"/>
                  </a:lnTo>
                  <a:lnTo>
                    <a:pt x="21140" y="285024"/>
                  </a:lnTo>
                  <a:lnTo>
                    <a:pt x="0" y="260964"/>
                  </a:lnTo>
                  <a:lnTo>
                    <a:pt x="0" y="24785"/>
                  </a:lnTo>
                  <a:lnTo>
                    <a:pt x="24785" y="0"/>
                  </a:lnTo>
                  <a:lnTo>
                    <a:pt x="28575" y="0"/>
                  </a:lnTo>
                  <a:lnTo>
                    <a:pt x="260964" y="0"/>
                  </a:lnTo>
                  <a:lnTo>
                    <a:pt x="285749" y="24785"/>
                  </a:lnTo>
                  <a:lnTo>
                    <a:pt x="285749" y="260964"/>
                  </a:lnTo>
                  <a:lnTo>
                    <a:pt x="264609" y="285024"/>
                  </a:lnTo>
                  <a:lnTo>
                    <a:pt x="260964" y="285749"/>
                  </a:lnTo>
                  <a:close/>
                </a:path>
              </a:pathLst>
            </a:custGeom>
            <a:solidFill>
              <a:srgbClr val="A75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72187" y="36956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38100" y="207035"/>
                  </a:moveTo>
                  <a:lnTo>
                    <a:pt x="21577" y="190500"/>
                  </a:lnTo>
                  <a:lnTo>
                    <a:pt x="16535" y="190500"/>
                  </a:lnTo>
                  <a:lnTo>
                    <a:pt x="0" y="207035"/>
                  </a:lnTo>
                  <a:lnTo>
                    <a:pt x="0" y="212077"/>
                  </a:lnTo>
                  <a:lnTo>
                    <a:pt x="16535" y="228600"/>
                  </a:lnTo>
                  <a:lnTo>
                    <a:pt x="21577" y="228600"/>
                  </a:lnTo>
                  <a:lnTo>
                    <a:pt x="38100" y="212077"/>
                  </a:lnTo>
                  <a:lnTo>
                    <a:pt x="38100" y="209550"/>
                  </a:lnTo>
                  <a:lnTo>
                    <a:pt x="38100" y="207035"/>
                  </a:lnTo>
                  <a:close/>
                </a:path>
                <a:path w="228600" h="228600">
                  <a:moveTo>
                    <a:pt x="38100" y="111785"/>
                  </a:moveTo>
                  <a:lnTo>
                    <a:pt x="21577" y="95250"/>
                  </a:lnTo>
                  <a:lnTo>
                    <a:pt x="16535" y="95250"/>
                  </a:lnTo>
                  <a:lnTo>
                    <a:pt x="0" y="111785"/>
                  </a:lnTo>
                  <a:lnTo>
                    <a:pt x="0" y="116827"/>
                  </a:lnTo>
                  <a:lnTo>
                    <a:pt x="16535" y="133350"/>
                  </a:lnTo>
                  <a:lnTo>
                    <a:pt x="21577" y="133350"/>
                  </a:lnTo>
                  <a:lnTo>
                    <a:pt x="38100" y="116827"/>
                  </a:lnTo>
                  <a:lnTo>
                    <a:pt x="38100" y="114300"/>
                  </a:lnTo>
                  <a:lnTo>
                    <a:pt x="38100" y="111785"/>
                  </a:lnTo>
                  <a:close/>
                </a:path>
                <a:path w="228600" h="228600">
                  <a:moveTo>
                    <a:pt x="38100" y="16535"/>
                  </a:moveTo>
                  <a:lnTo>
                    <a:pt x="21577" y="0"/>
                  </a:lnTo>
                  <a:lnTo>
                    <a:pt x="16535" y="0"/>
                  </a:lnTo>
                  <a:lnTo>
                    <a:pt x="0" y="16535"/>
                  </a:lnTo>
                  <a:lnTo>
                    <a:pt x="0" y="21577"/>
                  </a:lnTo>
                  <a:lnTo>
                    <a:pt x="16535" y="38100"/>
                  </a:lnTo>
                  <a:lnTo>
                    <a:pt x="21577" y="38100"/>
                  </a:lnTo>
                  <a:lnTo>
                    <a:pt x="38100" y="21577"/>
                  </a:lnTo>
                  <a:lnTo>
                    <a:pt x="38100" y="19050"/>
                  </a:lnTo>
                  <a:lnTo>
                    <a:pt x="38100" y="16535"/>
                  </a:lnTo>
                  <a:close/>
                </a:path>
                <a:path w="228600" h="228600">
                  <a:moveTo>
                    <a:pt x="133350" y="207035"/>
                  </a:moveTo>
                  <a:lnTo>
                    <a:pt x="116827" y="190500"/>
                  </a:lnTo>
                  <a:lnTo>
                    <a:pt x="111785" y="190500"/>
                  </a:lnTo>
                  <a:lnTo>
                    <a:pt x="95250" y="207035"/>
                  </a:lnTo>
                  <a:lnTo>
                    <a:pt x="95250" y="212077"/>
                  </a:lnTo>
                  <a:lnTo>
                    <a:pt x="111785" y="228600"/>
                  </a:lnTo>
                  <a:lnTo>
                    <a:pt x="116827" y="228600"/>
                  </a:lnTo>
                  <a:lnTo>
                    <a:pt x="133350" y="212077"/>
                  </a:lnTo>
                  <a:lnTo>
                    <a:pt x="133350" y="209550"/>
                  </a:lnTo>
                  <a:lnTo>
                    <a:pt x="133350" y="207035"/>
                  </a:lnTo>
                  <a:close/>
                </a:path>
                <a:path w="228600" h="228600">
                  <a:moveTo>
                    <a:pt x="133350" y="111785"/>
                  </a:moveTo>
                  <a:lnTo>
                    <a:pt x="116827" y="95250"/>
                  </a:lnTo>
                  <a:lnTo>
                    <a:pt x="111785" y="95250"/>
                  </a:lnTo>
                  <a:lnTo>
                    <a:pt x="95250" y="111785"/>
                  </a:lnTo>
                  <a:lnTo>
                    <a:pt x="95250" y="116827"/>
                  </a:lnTo>
                  <a:lnTo>
                    <a:pt x="111785" y="133350"/>
                  </a:lnTo>
                  <a:lnTo>
                    <a:pt x="116827" y="133350"/>
                  </a:lnTo>
                  <a:lnTo>
                    <a:pt x="133350" y="116827"/>
                  </a:lnTo>
                  <a:lnTo>
                    <a:pt x="133350" y="114300"/>
                  </a:lnTo>
                  <a:lnTo>
                    <a:pt x="133350" y="111785"/>
                  </a:lnTo>
                  <a:close/>
                </a:path>
                <a:path w="228600" h="228600">
                  <a:moveTo>
                    <a:pt x="133350" y="16535"/>
                  </a:moveTo>
                  <a:lnTo>
                    <a:pt x="116827" y="0"/>
                  </a:lnTo>
                  <a:lnTo>
                    <a:pt x="111785" y="0"/>
                  </a:lnTo>
                  <a:lnTo>
                    <a:pt x="95250" y="16535"/>
                  </a:lnTo>
                  <a:lnTo>
                    <a:pt x="95250" y="21577"/>
                  </a:lnTo>
                  <a:lnTo>
                    <a:pt x="111785" y="38100"/>
                  </a:lnTo>
                  <a:lnTo>
                    <a:pt x="116827" y="38100"/>
                  </a:lnTo>
                  <a:lnTo>
                    <a:pt x="133350" y="21577"/>
                  </a:lnTo>
                  <a:lnTo>
                    <a:pt x="133350" y="19050"/>
                  </a:lnTo>
                  <a:lnTo>
                    <a:pt x="133350" y="16535"/>
                  </a:lnTo>
                  <a:close/>
                </a:path>
                <a:path w="228600" h="228600">
                  <a:moveTo>
                    <a:pt x="228600" y="207035"/>
                  </a:moveTo>
                  <a:lnTo>
                    <a:pt x="212077" y="190500"/>
                  </a:lnTo>
                  <a:lnTo>
                    <a:pt x="207035" y="190500"/>
                  </a:lnTo>
                  <a:lnTo>
                    <a:pt x="190500" y="207035"/>
                  </a:lnTo>
                  <a:lnTo>
                    <a:pt x="190500" y="212077"/>
                  </a:lnTo>
                  <a:lnTo>
                    <a:pt x="207035" y="228600"/>
                  </a:lnTo>
                  <a:lnTo>
                    <a:pt x="212077" y="228600"/>
                  </a:lnTo>
                  <a:lnTo>
                    <a:pt x="228600" y="212077"/>
                  </a:lnTo>
                  <a:lnTo>
                    <a:pt x="228600" y="209550"/>
                  </a:lnTo>
                  <a:lnTo>
                    <a:pt x="228600" y="207035"/>
                  </a:lnTo>
                  <a:close/>
                </a:path>
                <a:path w="228600" h="228600">
                  <a:moveTo>
                    <a:pt x="228600" y="111785"/>
                  </a:moveTo>
                  <a:lnTo>
                    <a:pt x="212077" y="95250"/>
                  </a:lnTo>
                  <a:lnTo>
                    <a:pt x="207035" y="95250"/>
                  </a:lnTo>
                  <a:lnTo>
                    <a:pt x="190500" y="111785"/>
                  </a:lnTo>
                  <a:lnTo>
                    <a:pt x="190500" y="116827"/>
                  </a:lnTo>
                  <a:lnTo>
                    <a:pt x="207035" y="133350"/>
                  </a:lnTo>
                  <a:lnTo>
                    <a:pt x="212077" y="133350"/>
                  </a:lnTo>
                  <a:lnTo>
                    <a:pt x="228600" y="116827"/>
                  </a:lnTo>
                  <a:lnTo>
                    <a:pt x="228600" y="114300"/>
                  </a:lnTo>
                  <a:lnTo>
                    <a:pt x="228600" y="111785"/>
                  </a:lnTo>
                  <a:close/>
                </a:path>
                <a:path w="228600" h="228600">
                  <a:moveTo>
                    <a:pt x="228600" y="16535"/>
                  </a:moveTo>
                  <a:lnTo>
                    <a:pt x="212077" y="0"/>
                  </a:lnTo>
                  <a:lnTo>
                    <a:pt x="207035" y="0"/>
                  </a:lnTo>
                  <a:lnTo>
                    <a:pt x="190500" y="16535"/>
                  </a:lnTo>
                  <a:lnTo>
                    <a:pt x="190500" y="21577"/>
                  </a:lnTo>
                  <a:lnTo>
                    <a:pt x="207035" y="38100"/>
                  </a:lnTo>
                  <a:lnTo>
                    <a:pt x="212077" y="38100"/>
                  </a:lnTo>
                  <a:lnTo>
                    <a:pt x="228600" y="21577"/>
                  </a:lnTo>
                  <a:lnTo>
                    <a:pt x="228600" y="19050"/>
                  </a:lnTo>
                  <a:lnTo>
                    <a:pt x="228600" y="16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29374" y="3809999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>
                  <a:moveTo>
                    <a:pt x="0" y="0"/>
                  </a:moveTo>
                  <a:lnTo>
                    <a:pt x="142874" y="0"/>
                  </a:lnTo>
                </a:path>
              </a:pathLst>
            </a:custGeom>
            <a:ln w="9524">
              <a:solidFill>
                <a:srgbClr val="6A72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72249" y="3619499"/>
              <a:ext cx="238125" cy="381000"/>
            </a:xfrm>
            <a:custGeom>
              <a:avLst/>
              <a:gdLst/>
              <a:ahLst/>
              <a:cxnLst/>
              <a:rect l="l" t="t" r="r" b="b"/>
              <a:pathLst>
                <a:path w="238125" h="381000">
                  <a:moveTo>
                    <a:pt x="221601" y="380999"/>
                  </a:moveTo>
                  <a:lnTo>
                    <a:pt x="16523" y="380999"/>
                  </a:lnTo>
                  <a:lnTo>
                    <a:pt x="14093" y="380516"/>
                  </a:lnTo>
                  <a:lnTo>
                    <a:pt x="0" y="364476"/>
                  </a:lnTo>
                  <a:lnTo>
                    <a:pt x="0" y="16523"/>
                  </a:lnTo>
                  <a:lnTo>
                    <a:pt x="16523" y="0"/>
                  </a:lnTo>
                  <a:lnTo>
                    <a:pt x="19050" y="0"/>
                  </a:lnTo>
                  <a:lnTo>
                    <a:pt x="221601" y="0"/>
                  </a:lnTo>
                  <a:lnTo>
                    <a:pt x="238125" y="16523"/>
                  </a:lnTo>
                  <a:lnTo>
                    <a:pt x="238125" y="364476"/>
                  </a:lnTo>
                  <a:lnTo>
                    <a:pt x="224031" y="380516"/>
                  </a:lnTo>
                  <a:lnTo>
                    <a:pt x="221601" y="380999"/>
                  </a:lnTo>
                  <a:close/>
                </a:path>
              </a:pathLst>
            </a:custGeom>
            <a:solidFill>
              <a:srgbClr val="C3B4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19874" y="3690937"/>
              <a:ext cx="161925" cy="47625"/>
            </a:xfrm>
            <a:custGeom>
              <a:avLst/>
              <a:gdLst/>
              <a:ahLst/>
              <a:cxnLst/>
              <a:rect l="l" t="t" r="r" b="b"/>
              <a:pathLst>
                <a:path w="161925" h="47625">
                  <a:moveTo>
                    <a:pt x="0" y="23812"/>
                  </a:moveTo>
                  <a:lnTo>
                    <a:pt x="10120" y="5953"/>
                  </a:lnTo>
                  <a:lnTo>
                    <a:pt x="21431" y="0"/>
                  </a:lnTo>
                  <a:lnTo>
                    <a:pt x="33932" y="5953"/>
                  </a:lnTo>
                  <a:lnTo>
                    <a:pt x="47624" y="23812"/>
                  </a:lnTo>
                  <a:lnTo>
                    <a:pt x="61912" y="41671"/>
                  </a:lnTo>
                  <a:lnTo>
                    <a:pt x="76199" y="47624"/>
                  </a:lnTo>
                  <a:lnTo>
                    <a:pt x="90487" y="41671"/>
                  </a:lnTo>
                  <a:lnTo>
                    <a:pt x="104774" y="23812"/>
                  </a:lnTo>
                  <a:lnTo>
                    <a:pt x="119062" y="5953"/>
                  </a:lnTo>
                  <a:lnTo>
                    <a:pt x="133349" y="0"/>
                  </a:lnTo>
                  <a:lnTo>
                    <a:pt x="147637" y="5953"/>
                  </a:lnTo>
                  <a:lnTo>
                    <a:pt x="161924" y="23812"/>
                  </a:lnTo>
                </a:path>
              </a:pathLst>
            </a:custGeom>
            <a:ln w="9524">
              <a:solidFill>
                <a:srgbClr val="7C3A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5112" y="3790354"/>
              <a:ext cx="180974" cy="14347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039223" y="2895599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1757603" y="1828799"/>
                  </a:moveTo>
                  <a:lnTo>
                    <a:pt x="71196" y="1828799"/>
                  </a:lnTo>
                  <a:lnTo>
                    <a:pt x="66241" y="1828311"/>
                  </a:lnTo>
                  <a:lnTo>
                    <a:pt x="29705" y="1813177"/>
                  </a:lnTo>
                  <a:lnTo>
                    <a:pt x="3885" y="1777137"/>
                  </a:lnTo>
                  <a:lnTo>
                    <a:pt x="0" y="1757603"/>
                  </a:lnTo>
                  <a:lnTo>
                    <a:pt x="0" y="17525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1757603" y="0"/>
                  </a:lnTo>
                  <a:lnTo>
                    <a:pt x="1799094" y="15621"/>
                  </a:lnTo>
                  <a:lnTo>
                    <a:pt x="1824913" y="51661"/>
                  </a:lnTo>
                  <a:lnTo>
                    <a:pt x="1828799" y="71196"/>
                  </a:lnTo>
                  <a:lnTo>
                    <a:pt x="1828799" y="1757603"/>
                  </a:lnTo>
                  <a:lnTo>
                    <a:pt x="1813176" y="1799094"/>
                  </a:lnTo>
                  <a:lnTo>
                    <a:pt x="1777137" y="1824913"/>
                  </a:lnTo>
                  <a:lnTo>
                    <a:pt x="1762559" y="1828311"/>
                  </a:lnTo>
                  <a:lnTo>
                    <a:pt x="1757603" y="1828799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382124" y="3667124"/>
              <a:ext cx="1143000" cy="142875"/>
            </a:xfrm>
            <a:custGeom>
              <a:avLst/>
              <a:gdLst/>
              <a:ahLst/>
              <a:cxnLst/>
              <a:rect l="l" t="t" r="r" b="b"/>
              <a:pathLst>
                <a:path w="1143000" h="142875">
                  <a:moveTo>
                    <a:pt x="0" y="142874"/>
                  </a:moveTo>
                  <a:lnTo>
                    <a:pt x="23326" y="104969"/>
                  </a:lnTo>
                  <a:lnTo>
                    <a:pt x="52484" y="72895"/>
                  </a:lnTo>
                  <a:lnTo>
                    <a:pt x="87474" y="46653"/>
                  </a:lnTo>
                  <a:lnTo>
                    <a:pt x="128295" y="26242"/>
                  </a:lnTo>
                  <a:lnTo>
                    <a:pt x="174948" y="11663"/>
                  </a:lnTo>
                  <a:lnTo>
                    <a:pt x="227433" y="2915"/>
                  </a:lnTo>
                  <a:lnTo>
                    <a:pt x="285749" y="0"/>
                  </a:lnTo>
                  <a:lnTo>
                    <a:pt x="344066" y="2915"/>
                  </a:lnTo>
                  <a:lnTo>
                    <a:pt x="396550" y="11663"/>
                  </a:lnTo>
                  <a:lnTo>
                    <a:pt x="443204" y="26242"/>
                  </a:lnTo>
                  <a:lnTo>
                    <a:pt x="484025" y="46653"/>
                  </a:lnTo>
                  <a:lnTo>
                    <a:pt x="519015" y="72895"/>
                  </a:lnTo>
                  <a:lnTo>
                    <a:pt x="548173" y="104969"/>
                  </a:lnTo>
                  <a:lnTo>
                    <a:pt x="571499" y="142874"/>
                  </a:lnTo>
                </a:path>
                <a:path w="1143000" h="142875">
                  <a:moveTo>
                    <a:pt x="571499" y="142874"/>
                  </a:moveTo>
                  <a:lnTo>
                    <a:pt x="594826" y="104969"/>
                  </a:lnTo>
                  <a:lnTo>
                    <a:pt x="623984" y="72895"/>
                  </a:lnTo>
                  <a:lnTo>
                    <a:pt x="658974" y="46653"/>
                  </a:lnTo>
                  <a:lnTo>
                    <a:pt x="699795" y="26242"/>
                  </a:lnTo>
                  <a:lnTo>
                    <a:pt x="746448" y="11663"/>
                  </a:lnTo>
                  <a:lnTo>
                    <a:pt x="798933" y="2915"/>
                  </a:lnTo>
                  <a:lnTo>
                    <a:pt x="857249" y="0"/>
                  </a:lnTo>
                  <a:lnTo>
                    <a:pt x="915566" y="2915"/>
                  </a:lnTo>
                  <a:lnTo>
                    <a:pt x="968050" y="11663"/>
                  </a:lnTo>
                  <a:lnTo>
                    <a:pt x="1014704" y="26242"/>
                  </a:lnTo>
                  <a:lnTo>
                    <a:pt x="1055525" y="46653"/>
                  </a:lnTo>
                  <a:lnTo>
                    <a:pt x="1090515" y="72895"/>
                  </a:lnTo>
                  <a:lnTo>
                    <a:pt x="1119673" y="104969"/>
                  </a:lnTo>
                  <a:lnTo>
                    <a:pt x="1142999" y="142874"/>
                  </a:lnTo>
                </a:path>
                <a:path w="1143000" h="142875">
                  <a:moveTo>
                    <a:pt x="285749" y="0"/>
                  </a:moveTo>
                  <a:lnTo>
                    <a:pt x="857249" y="0"/>
                  </a:lnTo>
                </a:path>
              </a:pathLst>
            </a:custGeom>
            <a:ln w="19049">
              <a:solidFill>
                <a:srgbClr val="374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953624" y="3524249"/>
              <a:ext cx="381000" cy="190500"/>
            </a:xfrm>
            <a:custGeom>
              <a:avLst/>
              <a:gdLst/>
              <a:ahLst/>
              <a:cxnLst/>
              <a:rect l="l" t="t" r="r" b="b"/>
              <a:pathLst>
                <a:path w="381000" h="190500">
                  <a:moveTo>
                    <a:pt x="364476" y="190499"/>
                  </a:moveTo>
                  <a:lnTo>
                    <a:pt x="16523" y="190499"/>
                  </a:lnTo>
                  <a:lnTo>
                    <a:pt x="14093" y="190016"/>
                  </a:lnTo>
                  <a:lnTo>
                    <a:pt x="0" y="173976"/>
                  </a:lnTo>
                  <a:lnTo>
                    <a:pt x="0" y="16523"/>
                  </a:lnTo>
                  <a:lnTo>
                    <a:pt x="16523" y="0"/>
                  </a:lnTo>
                  <a:lnTo>
                    <a:pt x="19050" y="0"/>
                  </a:lnTo>
                  <a:lnTo>
                    <a:pt x="364476" y="0"/>
                  </a:lnTo>
                  <a:lnTo>
                    <a:pt x="380999" y="16523"/>
                  </a:lnTo>
                  <a:lnTo>
                    <a:pt x="380999" y="173976"/>
                  </a:lnTo>
                  <a:lnTo>
                    <a:pt x="366906" y="190016"/>
                  </a:lnTo>
                  <a:lnTo>
                    <a:pt x="364476" y="1904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53624" y="3524249"/>
              <a:ext cx="381000" cy="190500"/>
            </a:xfrm>
            <a:custGeom>
              <a:avLst/>
              <a:gdLst/>
              <a:ahLst/>
              <a:cxnLst/>
              <a:rect l="l" t="t" r="r" b="b"/>
              <a:pathLst>
                <a:path w="381000" h="190500">
                  <a:moveTo>
                    <a:pt x="19050" y="0"/>
                  </a:moveTo>
                  <a:lnTo>
                    <a:pt x="361950" y="0"/>
                  </a:lnTo>
                  <a:lnTo>
                    <a:pt x="364476" y="0"/>
                  </a:lnTo>
                  <a:lnTo>
                    <a:pt x="366906" y="483"/>
                  </a:lnTo>
                  <a:lnTo>
                    <a:pt x="369240" y="1450"/>
                  </a:lnTo>
                  <a:lnTo>
                    <a:pt x="371573" y="2416"/>
                  </a:lnTo>
                  <a:lnTo>
                    <a:pt x="373634" y="3793"/>
                  </a:lnTo>
                  <a:lnTo>
                    <a:pt x="375420" y="5579"/>
                  </a:lnTo>
                  <a:lnTo>
                    <a:pt x="377206" y="7365"/>
                  </a:lnTo>
                  <a:lnTo>
                    <a:pt x="378583" y="9425"/>
                  </a:lnTo>
                  <a:lnTo>
                    <a:pt x="379549" y="11759"/>
                  </a:lnTo>
                  <a:lnTo>
                    <a:pt x="380516" y="14093"/>
                  </a:lnTo>
                  <a:lnTo>
                    <a:pt x="380999" y="16523"/>
                  </a:lnTo>
                  <a:lnTo>
                    <a:pt x="381000" y="19049"/>
                  </a:lnTo>
                  <a:lnTo>
                    <a:pt x="381000" y="171449"/>
                  </a:lnTo>
                  <a:lnTo>
                    <a:pt x="369240" y="189049"/>
                  </a:lnTo>
                  <a:lnTo>
                    <a:pt x="366906" y="190016"/>
                  </a:lnTo>
                  <a:lnTo>
                    <a:pt x="364476" y="190499"/>
                  </a:lnTo>
                  <a:lnTo>
                    <a:pt x="361950" y="190499"/>
                  </a:lnTo>
                  <a:lnTo>
                    <a:pt x="19050" y="190499"/>
                  </a:lnTo>
                  <a:lnTo>
                    <a:pt x="16523" y="190499"/>
                  </a:lnTo>
                  <a:lnTo>
                    <a:pt x="14093" y="190016"/>
                  </a:lnTo>
                  <a:lnTo>
                    <a:pt x="11759" y="189049"/>
                  </a:lnTo>
                  <a:lnTo>
                    <a:pt x="9425" y="188083"/>
                  </a:lnTo>
                  <a:lnTo>
                    <a:pt x="7365" y="186706"/>
                  </a:lnTo>
                  <a:lnTo>
                    <a:pt x="5579" y="184920"/>
                  </a:lnTo>
                  <a:lnTo>
                    <a:pt x="3793" y="183134"/>
                  </a:lnTo>
                  <a:lnTo>
                    <a:pt x="2416" y="181073"/>
                  </a:lnTo>
                  <a:lnTo>
                    <a:pt x="1450" y="178740"/>
                  </a:lnTo>
                  <a:lnTo>
                    <a:pt x="483" y="176406"/>
                  </a:lnTo>
                  <a:lnTo>
                    <a:pt x="0" y="173976"/>
                  </a:lnTo>
                  <a:lnTo>
                    <a:pt x="0" y="171449"/>
                  </a:lnTo>
                  <a:lnTo>
                    <a:pt x="0" y="19049"/>
                  </a:lnTo>
                  <a:lnTo>
                    <a:pt x="0" y="16523"/>
                  </a:lnTo>
                  <a:lnTo>
                    <a:pt x="483" y="14093"/>
                  </a:lnTo>
                  <a:lnTo>
                    <a:pt x="1450" y="11759"/>
                  </a:lnTo>
                  <a:lnTo>
                    <a:pt x="2416" y="9425"/>
                  </a:lnTo>
                  <a:lnTo>
                    <a:pt x="3793" y="7365"/>
                  </a:lnTo>
                  <a:lnTo>
                    <a:pt x="5579" y="5579"/>
                  </a:lnTo>
                  <a:lnTo>
                    <a:pt x="7365" y="3793"/>
                  </a:lnTo>
                  <a:lnTo>
                    <a:pt x="9425" y="2416"/>
                  </a:lnTo>
                  <a:lnTo>
                    <a:pt x="11759" y="1450"/>
                  </a:lnTo>
                  <a:lnTo>
                    <a:pt x="14093" y="483"/>
                  </a:lnTo>
                  <a:lnTo>
                    <a:pt x="16523" y="0"/>
                  </a:lnTo>
                  <a:lnTo>
                    <a:pt x="19050" y="0"/>
                  </a:lnTo>
                  <a:close/>
                </a:path>
              </a:pathLst>
            </a:custGeom>
            <a:ln w="9524">
              <a:solidFill>
                <a:srgbClr val="055E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34624" y="3524249"/>
              <a:ext cx="95250" cy="9524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053199" y="3567112"/>
              <a:ext cx="329565" cy="95885"/>
            </a:xfrm>
            <a:custGeom>
              <a:avLst/>
              <a:gdLst/>
              <a:ahLst/>
              <a:cxnLst/>
              <a:rect l="l" t="t" r="r" b="b"/>
              <a:pathLst>
                <a:path w="329565" h="95885">
                  <a:moveTo>
                    <a:pt x="329050" y="9524"/>
                  </a:moveTo>
                  <a:lnTo>
                    <a:pt x="310000" y="9524"/>
                  </a:lnTo>
                  <a:lnTo>
                    <a:pt x="310000" y="0"/>
                  </a:lnTo>
                  <a:lnTo>
                    <a:pt x="329050" y="0"/>
                  </a:lnTo>
                  <a:lnTo>
                    <a:pt x="329050" y="9524"/>
                  </a:lnTo>
                  <a:close/>
                </a:path>
                <a:path w="329565" h="95885">
                  <a:moveTo>
                    <a:pt x="290950" y="9524"/>
                  </a:moveTo>
                  <a:lnTo>
                    <a:pt x="271900" y="9524"/>
                  </a:lnTo>
                  <a:lnTo>
                    <a:pt x="271900" y="0"/>
                  </a:lnTo>
                  <a:lnTo>
                    <a:pt x="290950" y="0"/>
                  </a:lnTo>
                  <a:lnTo>
                    <a:pt x="290950" y="9524"/>
                  </a:lnTo>
                  <a:close/>
                </a:path>
                <a:path w="329565" h="95885">
                  <a:moveTo>
                    <a:pt x="252850" y="9524"/>
                  </a:moveTo>
                  <a:lnTo>
                    <a:pt x="233800" y="9524"/>
                  </a:lnTo>
                  <a:lnTo>
                    <a:pt x="233800" y="0"/>
                  </a:lnTo>
                  <a:lnTo>
                    <a:pt x="252850" y="0"/>
                  </a:lnTo>
                  <a:lnTo>
                    <a:pt x="252850" y="9524"/>
                  </a:lnTo>
                  <a:close/>
                </a:path>
                <a:path w="329565" h="95885">
                  <a:moveTo>
                    <a:pt x="214750" y="9524"/>
                  </a:moveTo>
                  <a:lnTo>
                    <a:pt x="195700" y="9524"/>
                  </a:lnTo>
                  <a:lnTo>
                    <a:pt x="195700" y="0"/>
                  </a:lnTo>
                  <a:lnTo>
                    <a:pt x="214750" y="0"/>
                  </a:lnTo>
                  <a:lnTo>
                    <a:pt x="214750" y="9524"/>
                  </a:lnTo>
                  <a:close/>
                </a:path>
                <a:path w="329565" h="95885">
                  <a:moveTo>
                    <a:pt x="176650" y="9524"/>
                  </a:moveTo>
                  <a:lnTo>
                    <a:pt x="157600" y="9524"/>
                  </a:lnTo>
                  <a:lnTo>
                    <a:pt x="157600" y="0"/>
                  </a:lnTo>
                  <a:lnTo>
                    <a:pt x="176650" y="0"/>
                  </a:lnTo>
                  <a:lnTo>
                    <a:pt x="176650" y="9524"/>
                  </a:lnTo>
                  <a:close/>
                </a:path>
                <a:path w="329565" h="95885">
                  <a:moveTo>
                    <a:pt x="138550" y="9524"/>
                  </a:moveTo>
                  <a:lnTo>
                    <a:pt x="119500" y="9524"/>
                  </a:lnTo>
                  <a:lnTo>
                    <a:pt x="119500" y="0"/>
                  </a:lnTo>
                  <a:lnTo>
                    <a:pt x="138550" y="0"/>
                  </a:lnTo>
                  <a:lnTo>
                    <a:pt x="138550" y="9524"/>
                  </a:lnTo>
                  <a:close/>
                </a:path>
                <a:path w="329565" h="95885">
                  <a:moveTo>
                    <a:pt x="87557" y="14865"/>
                  </a:moveTo>
                  <a:lnTo>
                    <a:pt x="80822" y="8130"/>
                  </a:lnTo>
                  <a:lnTo>
                    <a:pt x="88952" y="0"/>
                  </a:lnTo>
                  <a:lnTo>
                    <a:pt x="100450" y="0"/>
                  </a:lnTo>
                  <a:lnTo>
                    <a:pt x="100450" y="4762"/>
                  </a:lnTo>
                  <a:lnTo>
                    <a:pt x="90925" y="4762"/>
                  </a:lnTo>
                  <a:lnTo>
                    <a:pt x="90925" y="9524"/>
                  </a:lnTo>
                  <a:lnTo>
                    <a:pt x="92897" y="9524"/>
                  </a:lnTo>
                  <a:lnTo>
                    <a:pt x="87557" y="14865"/>
                  </a:lnTo>
                  <a:close/>
                </a:path>
                <a:path w="329565" h="95885">
                  <a:moveTo>
                    <a:pt x="92897" y="9524"/>
                  </a:moveTo>
                  <a:lnTo>
                    <a:pt x="90925" y="9524"/>
                  </a:lnTo>
                  <a:lnTo>
                    <a:pt x="90925" y="4762"/>
                  </a:lnTo>
                  <a:lnTo>
                    <a:pt x="94292" y="8130"/>
                  </a:lnTo>
                  <a:lnTo>
                    <a:pt x="92897" y="9524"/>
                  </a:lnTo>
                  <a:close/>
                </a:path>
                <a:path w="329565" h="95885">
                  <a:moveTo>
                    <a:pt x="100450" y="9524"/>
                  </a:moveTo>
                  <a:lnTo>
                    <a:pt x="92897" y="9524"/>
                  </a:lnTo>
                  <a:lnTo>
                    <a:pt x="94292" y="8130"/>
                  </a:lnTo>
                  <a:lnTo>
                    <a:pt x="90925" y="4762"/>
                  </a:lnTo>
                  <a:lnTo>
                    <a:pt x="100450" y="4762"/>
                  </a:lnTo>
                  <a:lnTo>
                    <a:pt x="100450" y="9524"/>
                  </a:lnTo>
                  <a:close/>
                </a:path>
                <a:path w="329565" h="95885">
                  <a:moveTo>
                    <a:pt x="60616" y="41806"/>
                  </a:moveTo>
                  <a:lnTo>
                    <a:pt x="53881" y="35070"/>
                  </a:lnTo>
                  <a:lnTo>
                    <a:pt x="67351" y="21600"/>
                  </a:lnTo>
                  <a:lnTo>
                    <a:pt x="74087" y="28335"/>
                  </a:lnTo>
                  <a:lnTo>
                    <a:pt x="60616" y="41806"/>
                  </a:lnTo>
                  <a:close/>
                </a:path>
                <a:path w="329565" h="95885">
                  <a:moveTo>
                    <a:pt x="33675" y="68746"/>
                  </a:moveTo>
                  <a:lnTo>
                    <a:pt x="26940" y="62011"/>
                  </a:lnTo>
                  <a:lnTo>
                    <a:pt x="40411" y="48541"/>
                  </a:lnTo>
                  <a:lnTo>
                    <a:pt x="47146" y="55276"/>
                  </a:lnTo>
                  <a:lnTo>
                    <a:pt x="33675" y="68746"/>
                  </a:lnTo>
                  <a:close/>
                </a:path>
                <a:path w="329565" h="95885">
                  <a:moveTo>
                    <a:pt x="6735" y="95687"/>
                  </a:moveTo>
                  <a:lnTo>
                    <a:pt x="0" y="88952"/>
                  </a:lnTo>
                  <a:lnTo>
                    <a:pt x="13470" y="75482"/>
                  </a:lnTo>
                  <a:lnTo>
                    <a:pt x="20205" y="82217"/>
                  </a:lnTo>
                  <a:lnTo>
                    <a:pt x="6735" y="95687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763124" y="385762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874" y="285749"/>
                  </a:moveTo>
                  <a:lnTo>
                    <a:pt x="101399" y="279599"/>
                  </a:lnTo>
                  <a:lnTo>
                    <a:pt x="63497" y="261671"/>
                  </a:lnTo>
                  <a:lnTo>
                    <a:pt x="32429" y="233514"/>
                  </a:lnTo>
                  <a:lnTo>
                    <a:pt x="10875" y="197550"/>
                  </a:lnTo>
                  <a:lnTo>
                    <a:pt x="686" y="156879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8" y="94749"/>
                  </a:lnTo>
                  <a:lnTo>
                    <a:pt x="28120" y="57757"/>
                  </a:lnTo>
                  <a:lnTo>
                    <a:pt x="57756" y="28120"/>
                  </a:lnTo>
                  <a:lnTo>
                    <a:pt x="94749" y="8348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1000" y="8348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9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578" y="149894"/>
                  </a:lnTo>
                  <a:lnTo>
                    <a:pt x="277401" y="191000"/>
                  </a:lnTo>
                  <a:lnTo>
                    <a:pt x="257628" y="227992"/>
                  </a:lnTo>
                  <a:lnTo>
                    <a:pt x="227992" y="257628"/>
                  </a:lnTo>
                  <a:lnTo>
                    <a:pt x="191000" y="277401"/>
                  </a:lnTo>
                  <a:lnTo>
                    <a:pt x="149894" y="285578"/>
                  </a:lnTo>
                  <a:lnTo>
                    <a:pt x="142874" y="285749"/>
                  </a:lnTo>
                  <a:close/>
                </a:path>
              </a:pathLst>
            </a:custGeom>
            <a:solidFill>
              <a:srgbClr val="ECFD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763124" y="3857624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285749" y="142874"/>
                  </a:moveTo>
                  <a:lnTo>
                    <a:pt x="279599" y="184349"/>
                  </a:lnTo>
                  <a:lnTo>
                    <a:pt x="261671" y="222251"/>
                  </a:lnTo>
                  <a:lnTo>
                    <a:pt x="233514" y="253320"/>
                  </a:lnTo>
                  <a:lnTo>
                    <a:pt x="197550" y="274874"/>
                  </a:lnTo>
                  <a:lnTo>
                    <a:pt x="156879" y="285063"/>
                  </a:lnTo>
                  <a:lnTo>
                    <a:pt x="142874" y="285749"/>
                  </a:lnTo>
                  <a:lnTo>
                    <a:pt x="135855" y="285578"/>
                  </a:lnTo>
                  <a:lnTo>
                    <a:pt x="94749" y="277401"/>
                  </a:lnTo>
                  <a:lnTo>
                    <a:pt x="57757" y="257628"/>
                  </a:lnTo>
                  <a:lnTo>
                    <a:pt x="28120" y="227992"/>
                  </a:lnTo>
                  <a:lnTo>
                    <a:pt x="8348" y="191000"/>
                  </a:lnTo>
                  <a:lnTo>
                    <a:pt x="171" y="149894"/>
                  </a:lnTo>
                  <a:lnTo>
                    <a:pt x="0" y="142874"/>
                  </a:lnTo>
                  <a:lnTo>
                    <a:pt x="171" y="135855"/>
                  </a:lnTo>
                  <a:lnTo>
                    <a:pt x="8348" y="94749"/>
                  </a:lnTo>
                  <a:lnTo>
                    <a:pt x="28120" y="57757"/>
                  </a:lnTo>
                  <a:lnTo>
                    <a:pt x="57756" y="28120"/>
                  </a:lnTo>
                  <a:lnTo>
                    <a:pt x="94749" y="8348"/>
                  </a:lnTo>
                  <a:lnTo>
                    <a:pt x="135855" y="171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1000" y="8348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9"/>
                  </a:lnTo>
                  <a:lnTo>
                    <a:pt x="285578" y="135855"/>
                  </a:lnTo>
                  <a:lnTo>
                    <a:pt x="285749" y="142874"/>
                  </a:lnTo>
                  <a:close/>
                </a:path>
              </a:pathLst>
            </a:custGeom>
            <a:ln w="9524">
              <a:solidFill>
                <a:srgbClr val="0495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53611" y="3952874"/>
              <a:ext cx="104775" cy="10001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144124" y="3952874"/>
              <a:ext cx="381000" cy="95250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364476" y="95249"/>
                  </a:moveTo>
                  <a:lnTo>
                    <a:pt x="16523" y="95249"/>
                  </a:lnTo>
                  <a:lnTo>
                    <a:pt x="14093" y="94766"/>
                  </a:lnTo>
                  <a:lnTo>
                    <a:pt x="0" y="78726"/>
                  </a:lnTo>
                  <a:lnTo>
                    <a:pt x="0" y="16523"/>
                  </a:lnTo>
                  <a:lnTo>
                    <a:pt x="16523" y="0"/>
                  </a:lnTo>
                  <a:lnTo>
                    <a:pt x="19050" y="0"/>
                  </a:lnTo>
                  <a:lnTo>
                    <a:pt x="364476" y="0"/>
                  </a:lnTo>
                  <a:lnTo>
                    <a:pt x="380999" y="16523"/>
                  </a:lnTo>
                  <a:lnTo>
                    <a:pt x="380999" y="78726"/>
                  </a:lnTo>
                  <a:lnTo>
                    <a:pt x="366906" y="94766"/>
                  </a:lnTo>
                  <a:lnTo>
                    <a:pt x="364476" y="9524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144124" y="3952874"/>
              <a:ext cx="381000" cy="95250"/>
            </a:xfrm>
            <a:custGeom>
              <a:avLst/>
              <a:gdLst/>
              <a:ahLst/>
              <a:cxnLst/>
              <a:rect l="l" t="t" r="r" b="b"/>
              <a:pathLst>
                <a:path w="381000" h="95250">
                  <a:moveTo>
                    <a:pt x="19050" y="0"/>
                  </a:moveTo>
                  <a:lnTo>
                    <a:pt x="361950" y="0"/>
                  </a:lnTo>
                  <a:lnTo>
                    <a:pt x="364476" y="0"/>
                  </a:lnTo>
                  <a:lnTo>
                    <a:pt x="366906" y="483"/>
                  </a:lnTo>
                  <a:lnTo>
                    <a:pt x="369240" y="1450"/>
                  </a:lnTo>
                  <a:lnTo>
                    <a:pt x="371573" y="2416"/>
                  </a:lnTo>
                  <a:lnTo>
                    <a:pt x="373633" y="3793"/>
                  </a:lnTo>
                  <a:lnTo>
                    <a:pt x="381000" y="19049"/>
                  </a:lnTo>
                  <a:lnTo>
                    <a:pt x="381000" y="76199"/>
                  </a:lnTo>
                  <a:lnTo>
                    <a:pt x="369240" y="93799"/>
                  </a:lnTo>
                  <a:lnTo>
                    <a:pt x="366906" y="94766"/>
                  </a:lnTo>
                  <a:lnTo>
                    <a:pt x="364476" y="95249"/>
                  </a:lnTo>
                  <a:lnTo>
                    <a:pt x="361950" y="95249"/>
                  </a:lnTo>
                  <a:lnTo>
                    <a:pt x="19050" y="95249"/>
                  </a:lnTo>
                  <a:lnTo>
                    <a:pt x="5579" y="89670"/>
                  </a:lnTo>
                  <a:lnTo>
                    <a:pt x="3793" y="87884"/>
                  </a:lnTo>
                  <a:lnTo>
                    <a:pt x="2416" y="85823"/>
                  </a:lnTo>
                  <a:lnTo>
                    <a:pt x="1449" y="83490"/>
                  </a:lnTo>
                  <a:lnTo>
                    <a:pt x="483" y="81156"/>
                  </a:lnTo>
                  <a:lnTo>
                    <a:pt x="0" y="78726"/>
                  </a:lnTo>
                  <a:lnTo>
                    <a:pt x="0" y="76199"/>
                  </a:lnTo>
                  <a:lnTo>
                    <a:pt x="0" y="19049"/>
                  </a:lnTo>
                  <a:lnTo>
                    <a:pt x="0" y="16523"/>
                  </a:lnTo>
                  <a:lnTo>
                    <a:pt x="483" y="14093"/>
                  </a:lnTo>
                  <a:lnTo>
                    <a:pt x="1449" y="11759"/>
                  </a:lnTo>
                  <a:lnTo>
                    <a:pt x="2416" y="9425"/>
                  </a:lnTo>
                  <a:lnTo>
                    <a:pt x="11759" y="1450"/>
                  </a:lnTo>
                  <a:lnTo>
                    <a:pt x="14093" y="483"/>
                  </a:lnTo>
                  <a:lnTo>
                    <a:pt x="16523" y="0"/>
                  </a:lnTo>
                  <a:lnTo>
                    <a:pt x="19050" y="0"/>
                  </a:lnTo>
                  <a:close/>
                </a:path>
              </a:pathLst>
            </a:custGeom>
            <a:ln w="9524">
              <a:solidFill>
                <a:srgbClr val="0495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191749" y="4000499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0" y="0"/>
                  </a:moveTo>
                  <a:lnTo>
                    <a:pt x="95249" y="0"/>
                  </a:lnTo>
                </a:path>
              </a:pathLst>
            </a:custGeom>
            <a:ln w="28574">
              <a:solidFill>
                <a:srgbClr val="0495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334624" y="4000499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>
                  <a:moveTo>
                    <a:pt x="0" y="0"/>
                  </a:moveTo>
                  <a:lnTo>
                    <a:pt x="142874" y="0"/>
                  </a:lnTo>
                </a:path>
              </a:pathLst>
            </a:custGeom>
            <a:ln w="28574">
              <a:solidFill>
                <a:srgbClr val="D0D5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1397108" y="6711996"/>
            <a:ext cx="35052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7</a:t>
            </a:fld>
            <a:r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/25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4500" y="6718426"/>
            <a:ext cx="25552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z="1150" spc="-114" dirty="0">
                <a:solidFill>
                  <a:srgbClr val="6A7280"/>
                </a:solidFill>
                <a:latin typeface="SimSun"/>
                <a:cs typeface="SimSun"/>
              </a:rPr>
              <a:t>感情認識眼鏡型デバイス開発プロジェクト</a:t>
            </a:r>
            <a:endParaRPr sz="11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8305800"/>
            <a:chOff x="0" y="0"/>
            <a:chExt cx="12192000" cy="8305800"/>
          </a:xfrm>
        </p:grpSpPr>
        <p:sp>
          <p:nvSpPr>
            <p:cNvPr id="3" name="object 3"/>
            <p:cNvSpPr/>
            <p:nvPr/>
          </p:nvSpPr>
          <p:spPr>
            <a:xfrm>
              <a:off x="0" y="914399"/>
              <a:ext cx="12192000" cy="7391400"/>
            </a:xfrm>
            <a:custGeom>
              <a:avLst/>
              <a:gdLst/>
              <a:ahLst/>
              <a:cxnLst/>
              <a:rect l="l" t="t" r="r" b="b"/>
              <a:pathLst>
                <a:path w="12192000" h="7391400">
                  <a:moveTo>
                    <a:pt x="0" y="7391399"/>
                  </a:moveTo>
                  <a:lnTo>
                    <a:pt x="12191999" y="7391399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739139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914400"/>
            </a:xfrm>
            <a:custGeom>
              <a:avLst/>
              <a:gdLst/>
              <a:ahLst/>
              <a:cxnLst/>
              <a:rect l="l" t="t" r="r" b="b"/>
              <a:pathLst>
                <a:path w="12192000" h="914400">
                  <a:moveTo>
                    <a:pt x="121919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647699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3B8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288290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0" dirty="0">
                <a:latin typeface="BIZ UDPGothic"/>
                <a:cs typeface="BIZ UDPGothic"/>
              </a:rPr>
              <a:t>技術的差別化ポイント</a:t>
            </a:r>
          </a:p>
        </p:txBody>
      </p:sp>
      <p:sp>
        <p:nvSpPr>
          <p:cNvPr id="7" name="object 7"/>
          <p:cNvSpPr/>
          <p:nvPr/>
        </p:nvSpPr>
        <p:spPr>
          <a:xfrm>
            <a:off x="457199" y="1371599"/>
            <a:ext cx="5334000" cy="6477000"/>
          </a:xfrm>
          <a:custGeom>
            <a:avLst/>
            <a:gdLst/>
            <a:ahLst/>
            <a:cxnLst/>
            <a:rect l="l" t="t" r="r" b="b"/>
            <a:pathLst>
              <a:path w="5334000" h="6477000">
                <a:moveTo>
                  <a:pt x="5262802" y="6476998"/>
                </a:moveTo>
                <a:lnTo>
                  <a:pt x="71196" y="6476998"/>
                </a:lnTo>
                <a:lnTo>
                  <a:pt x="66241" y="6476510"/>
                </a:lnTo>
                <a:lnTo>
                  <a:pt x="29705" y="6461377"/>
                </a:lnTo>
                <a:lnTo>
                  <a:pt x="3885" y="6425336"/>
                </a:lnTo>
                <a:lnTo>
                  <a:pt x="0" y="6405802"/>
                </a:lnTo>
                <a:lnTo>
                  <a:pt x="0" y="64007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262802" y="0"/>
                </a:lnTo>
                <a:lnTo>
                  <a:pt x="5304293" y="15621"/>
                </a:lnTo>
                <a:lnTo>
                  <a:pt x="5330112" y="51661"/>
                </a:lnTo>
                <a:lnTo>
                  <a:pt x="5333999" y="71196"/>
                </a:lnTo>
                <a:lnTo>
                  <a:pt x="5333999" y="6405802"/>
                </a:lnTo>
                <a:lnTo>
                  <a:pt x="5318377" y="6447293"/>
                </a:lnTo>
                <a:lnTo>
                  <a:pt x="5282337" y="6473113"/>
                </a:lnTo>
                <a:lnTo>
                  <a:pt x="5267757" y="6476511"/>
                </a:lnTo>
                <a:lnTo>
                  <a:pt x="5262802" y="6476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73250" y="2807461"/>
            <a:ext cx="250190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-210" dirty="0">
                <a:solidFill>
                  <a:srgbClr val="374050"/>
                </a:solidFill>
                <a:latin typeface="PMingLiU"/>
                <a:cs typeface="PMingLiU"/>
              </a:rPr>
              <a:t>マルチモーダル</a:t>
            </a:r>
            <a:r>
              <a:rPr sz="1700" spc="-195" dirty="0">
                <a:solidFill>
                  <a:srgbClr val="374050"/>
                </a:solidFill>
                <a:latin typeface="SimSun"/>
                <a:cs typeface="SimSun"/>
              </a:rPr>
              <a:t>統合推論技術</a:t>
            </a:r>
            <a:endParaRPr sz="1700">
              <a:latin typeface="SimSun"/>
              <a:cs typeface="SimSu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98" y="1371599"/>
            <a:ext cx="5334000" cy="647699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16700" y="1569211"/>
            <a:ext cx="130111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0" b="1" dirty="0">
                <a:solidFill>
                  <a:srgbClr val="374050"/>
                </a:solidFill>
                <a:latin typeface="DejaVu Sans"/>
                <a:cs typeface="DejaVu Sans"/>
              </a:rPr>
              <a:t>3</a:t>
            </a:r>
            <a:r>
              <a:rPr sz="1700" spc="-210" dirty="0">
                <a:solidFill>
                  <a:srgbClr val="374050"/>
                </a:solidFill>
                <a:latin typeface="SimSun"/>
                <a:cs typeface="SimSun"/>
              </a:rPr>
              <a:t>つの核</a:t>
            </a:r>
            <a:r>
              <a:rPr sz="1700" spc="-210" dirty="0">
                <a:solidFill>
                  <a:srgbClr val="374050"/>
                </a:solidFill>
                <a:latin typeface="Meiryo"/>
                <a:cs typeface="Meiryo"/>
              </a:rPr>
              <a:t>⼼</a:t>
            </a:r>
            <a:r>
              <a:rPr sz="1700" spc="-175" dirty="0">
                <a:solidFill>
                  <a:srgbClr val="374050"/>
                </a:solidFill>
                <a:latin typeface="SimSun"/>
                <a:cs typeface="SimSun"/>
              </a:rPr>
              <a:t>技術</a:t>
            </a:r>
            <a:endParaRPr sz="170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89663" y="2002981"/>
            <a:ext cx="4476115" cy="10636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3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波</a:t>
            </a:r>
            <a:r>
              <a:rPr sz="1550" spc="-210" dirty="0">
                <a:solidFill>
                  <a:srgbClr val="374050"/>
                </a:solidFill>
                <a:latin typeface="Meiryo"/>
                <a:cs typeface="Meiryo"/>
              </a:rPr>
              <a:t>⻑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画像</a:t>
            </a: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+</a:t>
            </a:r>
            <a:r>
              <a:rPr sz="1550" spc="-210" dirty="0">
                <a:solidFill>
                  <a:srgbClr val="374050"/>
                </a:solidFill>
                <a:latin typeface="Meiryo"/>
                <a:cs typeface="Meiryo"/>
              </a:rPr>
              <a:t>⾳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声</a:t>
            </a: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+</a:t>
            </a:r>
            <a:r>
              <a:rPr sz="1550" spc="-190" dirty="0">
                <a:solidFill>
                  <a:srgbClr val="374050"/>
                </a:solidFill>
                <a:latin typeface="SimSun"/>
                <a:cs typeface="SimSun"/>
              </a:rPr>
              <a:t>体動の統合推論</a:t>
            </a:r>
            <a:endParaRPr sz="1550">
              <a:latin typeface="SimSun"/>
              <a:cs typeface="SimSun"/>
            </a:endParaRPr>
          </a:p>
          <a:p>
            <a:pPr marL="12700" marR="5080" algn="just">
              <a:lnSpc>
                <a:spcPct val="111100"/>
              </a:lnSpc>
              <a:spcBef>
                <a:spcPts val="335"/>
              </a:spcBef>
            </a:pPr>
            <a:r>
              <a:rPr sz="1350" spc="-175" dirty="0">
                <a:solidFill>
                  <a:srgbClr val="4A5462"/>
                </a:solidFill>
                <a:latin typeface="SimSun"/>
                <a:cs typeface="SimSun"/>
              </a:rPr>
              <a:t>複数のセンサーデータを同時キャプチャし、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Edge AI </a:t>
            </a:r>
            <a:r>
              <a:rPr sz="1200" spc="-10" dirty="0">
                <a:solidFill>
                  <a:srgbClr val="4A5462"/>
                </a:solidFill>
                <a:latin typeface="DejaVu Sans"/>
                <a:cs typeface="DejaVu Sans"/>
              </a:rPr>
              <a:t>SoC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上</a:t>
            </a:r>
            <a:r>
              <a:rPr sz="1350" spc="-110" dirty="0">
                <a:solidFill>
                  <a:srgbClr val="4A5462"/>
                </a:solidFill>
                <a:latin typeface="SimSun"/>
                <a:cs typeface="SimSun"/>
              </a:rPr>
              <a:t>で融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合推論を実現。従来の単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⼀</a:t>
            </a:r>
            <a:r>
              <a:rPr sz="1350" spc="-175" dirty="0">
                <a:solidFill>
                  <a:srgbClr val="4A5462"/>
                </a:solidFill>
                <a:latin typeface="SimSun"/>
                <a:cs typeface="SimSun"/>
              </a:rPr>
              <a:t>モーダル解析より感情認識精度が</a:t>
            </a:r>
            <a:r>
              <a:rPr sz="1200" spc="-25" dirty="0">
                <a:solidFill>
                  <a:srgbClr val="4A5462"/>
                </a:solidFill>
                <a:latin typeface="DejaVu Sans"/>
                <a:cs typeface="DejaVu Sans"/>
              </a:rPr>
              <a:t>25%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向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上</a:t>
            </a:r>
            <a:r>
              <a:rPr sz="1350" spc="-50" dirty="0">
                <a:solidFill>
                  <a:srgbClr val="4A5462"/>
                </a:solidFill>
                <a:latin typeface="SimSun"/>
                <a:cs typeface="SimSun"/>
              </a:rPr>
              <a:t>。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9663" y="3137331"/>
            <a:ext cx="4826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1000" spc="-110" dirty="0">
                <a:solidFill>
                  <a:srgbClr val="6A7280"/>
                </a:solidFill>
                <a:latin typeface="SimSun"/>
                <a:cs typeface="SimSun"/>
              </a:rPr>
              <a:t>従来技術</a:t>
            </a:r>
            <a:r>
              <a:rPr sz="1000" spc="-85" dirty="0">
                <a:solidFill>
                  <a:srgbClr val="6A7280"/>
                </a:solidFill>
                <a:latin typeface="SimSun"/>
                <a:cs typeface="SimSun"/>
              </a:rPr>
              <a:t>当技術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39449" y="3134359"/>
            <a:ext cx="280035" cy="4064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900" spc="-25" dirty="0">
                <a:solidFill>
                  <a:srgbClr val="6A7280"/>
                </a:solidFill>
                <a:latin typeface="DejaVu Sans"/>
                <a:cs typeface="DejaVu Sans"/>
              </a:rPr>
              <a:t>67%</a:t>
            </a:r>
            <a:endParaRPr sz="9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spc="-25" dirty="0">
                <a:solidFill>
                  <a:srgbClr val="6A7280"/>
                </a:solidFill>
                <a:latin typeface="DejaVu Sans"/>
                <a:cs typeface="DejaVu Sans"/>
              </a:rPr>
              <a:t>92%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42794" y="3755580"/>
            <a:ext cx="4377690" cy="835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8bit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量</a:t>
            </a:r>
            <a:r>
              <a:rPr sz="1550" spc="-210" dirty="0">
                <a:solidFill>
                  <a:srgbClr val="374050"/>
                </a:solidFill>
                <a:latin typeface="Meiryo"/>
                <a:cs typeface="Meiryo"/>
              </a:rPr>
              <a:t>⼦</a:t>
            </a:r>
            <a:r>
              <a:rPr sz="1550" spc="-210" dirty="0">
                <a:solidFill>
                  <a:srgbClr val="374050"/>
                </a:solidFill>
                <a:latin typeface="SimSun"/>
                <a:cs typeface="SimSun"/>
              </a:rPr>
              <a:t>化</a:t>
            </a:r>
            <a:r>
              <a:rPr sz="1550" spc="-210" dirty="0">
                <a:solidFill>
                  <a:srgbClr val="374050"/>
                </a:solidFill>
                <a:latin typeface="PMingLiU"/>
                <a:cs typeface="PMingLiU"/>
              </a:rPr>
              <a:t>‧</a:t>
            </a:r>
            <a:r>
              <a:rPr sz="1550" spc="-220" dirty="0">
                <a:solidFill>
                  <a:srgbClr val="374050"/>
                </a:solidFill>
                <a:latin typeface="SimSun"/>
                <a:cs typeface="SimSun"/>
              </a:rPr>
              <a:t>圧縮 </a:t>
            </a:r>
            <a:r>
              <a:rPr sz="1350" b="1" dirty="0">
                <a:solidFill>
                  <a:srgbClr val="374050"/>
                </a:solidFill>
                <a:latin typeface="DejaVu Sans"/>
                <a:cs typeface="DejaVu Sans"/>
              </a:rPr>
              <a:t>280KB</a:t>
            </a:r>
            <a:r>
              <a:rPr sz="1550" spc="-160" dirty="0">
                <a:solidFill>
                  <a:srgbClr val="374050"/>
                </a:solidFill>
                <a:latin typeface="PMingLiU"/>
                <a:cs typeface="PMingLiU"/>
              </a:rPr>
              <a:t>モデル</a:t>
            </a:r>
            <a:endParaRPr sz="1550">
              <a:latin typeface="PMingLiU"/>
              <a:cs typeface="PMingLiU"/>
            </a:endParaRPr>
          </a:p>
          <a:p>
            <a:pPr marL="12700" marR="5080">
              <a:lnSpc>
                <a:spcPct val="111100"/>
              </a:lnSpc>
              <a:spcBef>
                <a:spcPts val="33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軽量化</a:t>
            </a:r>
            <a:r>
              <a:rPr sz="1200" spc="-10" dirty="0">
                <a:solidFill>
                  <a:srgbClr val="4A5462"/>
                </a:solidFill>
                <a:latin typeface="DejaVu Sans"/>
                <a:cs typeface="DejaVu Sans"/>
              </a:rPr>
              <a:t>AI</a:t>
            </a:r>
            <a:r>
              <a:rPr sz="1350" spc="-185" dirty="0">
                <a:solidFill>
                  <a:srgbClr val="4A5462"/>
                </a:solidFill>
                <a:latin typeface="SimSun"/>
                <a:cs typeface="SimSun"/>
              </a:rPr>
              <a:t>モデルにより、バッテリー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5</a:t>
            </a:r>
            <a:r>
              <a:rPr sz="1350" spc="-160" dirty="0">
                <a:solidFill>
                  <a:srgbClr val="4A5462"/>
                </a:solidFill>
                <a:latin typeface="SimSun"/>
                <a:cs typeface="SimSun"/>
              </a:rPr>
              <a:t>時間持続を実現。標準的な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モデルの</a:t>
            </a:r>
            <a:r>
              <a:rPr sz="1200" dirty="0">
                <a:solidFill>
                  <a:srgbClr val="4A5462"/>
                </a:solidFill>
                <a:latin typeface="DejaVu Sans"/>
                <a:cs typeface="DejaVu Sans"/>
              </a:rPr>
              <a:t>1/20</a:t>
            </a:r>
            <a:r>
              <a:rPr sz="1350" spc="-180" dirty="0">
                <a:solidFill>
                  <a:srgbClr val="4A5462"/>
                </a:solidFill>
                <a:latin typeface="SimSun"/>
                <a:cs typeface="SimSun"/>
              </a:rPr>
              <a:t>のサイズで同等の精度を維持。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3985" y="5664199"/>
            <a:ext cx="48005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DejaVu Sans"/>
                <a:cs typeface="DejaVu Sans"/>
              </a:rPr>
              <a:t>~5.6MB</a:t>
            </a:r>
            <a:endParaRPr sz="90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7508" y="5511799"/>
            <a:ext cx="397510" cy="31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DejaVu Sans"/>
                <a:cs typeface="DejaVu Sans"/>
              </a:rPr>
              <a:t>280KB</a:t>
            </a:r>
            <a:endParaRPr sz="900">
              <a:latin typeface="DejaVu Sans"/>
              <a:cs typeface="DejaVu Sans"/>
            </a:endParaRPr>
          </a:p>
          <a:p>
            <a:pPr marL="26670">
              <a:lnSpc>
                <a:spcPct val="100000"/>
              </a:lnSpc>
              <a:spcBef>
                <a:spcPts val="20"/>
              </a:spcBef>
            </a:pPr>
            <a:r>
              <a:rPr sz="1000" spc="-85" dirty="0">
                <a:solidFill>
                  <a:srgbClr val="049569"/>
                </a:solidFill>
                <a:latin typeface="SimSun"/>
                <a:cs typeface="SimSun"/>
              </a:rPr>
              <a:t>当技術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00430" y="5616155"/>
            <a:ext cx="17189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05" dirty="0">
                <a:solidFill>
                  <a:srgbClr val="6A7280"/>
                </a:solidFill>
                <a:latin typeface="SimSun"/>
                <a:cs typeface="SimSun"/>
              </a:rPr>
              <a:t>バッテリー持続時間：</a:t>
            </a:r>
            <a:r>
              <a:rPr sz="1050" b="1" spc="-60" dirty="0">
                <a:solidFill>
                  <a:srgbClr val="2562EB"/>
                </a:solidFill>
                <a:latin typeface="DejaVu Sans"/>
                <a:cs typeface="DejaVu Sans"/>
              </a:rPr>
              <a:t>5</a:t>
            </a:r>
            <a:r>
              <a:rPr sz="1200" spc="-110" dirty="0">
                <a:solidFill>
                  <a:srgbClr val="2562EB"/>
                </a:solidFill>
                <a:latin typeface="SimSun"/>
                <a:cs typeface="SimSun"/>
              </a:rPr>
              <a:t>時間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26870" y="6041580"/>
            <a:ext cx="4445635" cy="8350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550" spc="-220" dirty="0">
                <a:solidFill>
                  <a:srgbClr val="374050"/>
                </a:solidFill>
                <a:latin typeface="PMingLiU"/>
                <a:cs typeface="PMingLiU"/>
              </a:rPr>
              <a:t>プライバシー</a:t>
            </a:r>
            <a:r>
              <a:rPr sz="1550" spc="-170" dirty="0">
                <a:solidFill>
                  <a:srgbClr val="374050"/>
                </a:solidFill>
                <a:latin typeface="SimSun"/>
                <a:cs typeface="SimSun"/>
              </a:rPr>
              <a:t>保護設計</a:t>
            </a:r>
            <a:endParaRPr sz="1550">
              <a:latin typeface="SimSun"/>
              <a:cs typeface="SimSun"/>
            </a:endParaRPr>
          </a:p>
          <a:p>
            <a:pPr marL="12700" marR="5080">
              <a:lnSpc>
                <a:spcPct val="111100"/>
              </a:lnSpc>
              <a:spcBef>
                <a:spcPts val="335"/>
              </a:spcBef>
            </a:pP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個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⼈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データは端末内で暗号化処理。顔画像を保存せず特徴量のみをクラウド処理し、</a:t>
            </a:r>
            <a:r>
              <a:rPr sz="1350" spc="-170" dirty="0">
                <a:solidFill>
                  <a:srgbClr val="4A5462"/>
                </a:solidFill>
                <a:latin typeface="Meiryo"/>
                <a:cs typeface="Meiryo"/>
              </a:rPr>
              <a:t>⾼</a:t>
            </a:r>
            <a:r>
              <a:rPr sz="1350" spc="-170" dirty="0">
                <a:solidFill>
                  <a:srgbClr val="4A5462"/>
                </a:solidFill>
                <a:latin typeface="SimSun"/>
                <a:cs typeface="SimSun"/>
              </a:rPr>
              <a:t>いプライバシー保護を実現。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79121" y="7411465"/>
            <a:ext cx="48260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90" dirty="0">
                <a:latin typeface="SimSun"/>
                <a:cs typeface="SimSun"/>
              </a:rPr>
              <a:t>画像取得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56649" y="7411465"/>
            <a:ext cx="59690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90" dirty="0">
                <a:latin typeface="SimSun"/>
                <a:cs typeface="SimSun"/>
              </a:rPr>
              <a:t>暗号化処理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91327" y="7411465"/>
            <a:ext cx="59690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90" dirty="0">
                <a:latin typeface="SimSun"/>
                <a:cs typeface="SimSun"/>
              </a:rPr>
              <a:t>特徴量抽出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83155" y="7411465"/>
            <a:ext cx="482600" cy="180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00" spc="-90" dirty="0">
                <a:latin typeface="SimSun"/>
                <a:cs typeface="SimSun"/>
              </a:rPr>
              <a:t>安全同期</a:t>
            </a:r>
            <a:endParaRPr sz="1000">
              <a:latin typeface="SimSun"/>
              <a:cs typeface="SimSu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3333749"/>
            <a:ext cx="12192000" cy="5467350"/>
            <a:chOff x="0" y="3333749"/>
            <a:chExt cx="12192000" cy="5467350"/>
          </a:xfrm>
        </p:grpSpPr>
        <p:sp>
          <p:nvSpPr>
            <p:cNvPr id="24" name="object 24"/>
            <p:cNvSpPr/>
            <p:nvPr/>
          </p:nvSpPr>
          <p:spPr>
            <a:xfrm>
              <a:off x="0" y="8305799"/>
              <a:ext cx="12192000" cy="495300"/>
            </a:xfrm>
            <a:custGeom>
              <a:avLst/>
              <a:gdLst/>
              <a:ahLst/>
              <a:cxnLst/>
              <a:rect l="l" t="t" r="r" b="b"/>
              <a:pathLst>
                <a:path w="12192000" h="495300">
                  <a:moveTo>
                    <a:pt x="12191999" y="495299"/>
                  </a:moveTo>
                  <a:lnTo>
                    <a:pt x="0" y="495299"/>
                  </a:lnTo>
                  <a:lnTo>
                    <a:pt x="0" y="0"/>
                  </a:lnTo>
                  <a:lnTo>
                    <a:pt x="12191999" y="0"/>
                  </a:lnTo>
                  <a:lnTo>
                    <a:pt x="12191999" y="49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2999" y="333374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799" y="609599"/>
                  </a:moveTo>
                  <a:lnTo>
                    <a:pt x="260076" y="606300"/>
                  </a:lnTo>
                  <a:lnTo>
                    <a:pt x="216321" y="596474"/>
                  </a:lnTo>
                  <a:lnTo>
                    <a:pt x="174481" y="580335"/>
                  </a:lnTo>
                  <a:lnTo>
                    <a:pt x="135462" y="558231"/>
                  </a:lnTo>
                  <a:lnTo>
                    <a:pt x="100108" y="530641"/>
                  </a:lnTo>
                  <a:lnTo>
                    <a:pt x="69186" y="498162"/>
                  </a:lnTo>
                  <a:lnTo>
                    <a:pt x="43363" y="461498"/>
                  </a:lnTo>
                  <a:lnTo>
                    <a:pt x="23201" y="421441"/>
                  </a:lnTo>
                  <a:lnTo>
                    <a:pt x="9134" y="378860"/>
                  </a:lnTo>
                  <a:lnTo>
                    <a:pt x="1467" y="334675"/>
                  </a:lnTo>
                  <a:lnTo>
                    <a:pt x="0" y="304799"/>
                  </a:lnTo>
                  <a:lnTo>
                    <a:pt x="366" y="289844"/>
                  </a:lnTo>
                  <a:lnTo>
                    <a:pt x="5856" y="245336"/>
                  </a:lnTo>
                  <a:lnTo>
                    <a:pt x="17817" y="202116"/>
                  </a:lnTo>
                  <a:lnTo>
                    <a:pt x="35990" y="161118"/>
                  </a:lnTo>
                  <a:lnTo>
                    <a:pt x="59982" y="123230"/>
                  </a:lnTo>
                  <a:lnTo>
                    <a:pt x="89273" y="89273"/>
                  </a:lnTo>
                  <a:lnTo>
                    <a:pt x="123230" y="59982"/>
                  </a:lnTo>
                  <a:lnTo>
                    <a:pt x="161118" y="35990"/>
                  </a:lnTo>
                  <a:lnTo>
                    <a:pt x="202115" y="17816"/>
                  </a:lnTo>
                  <a:lnTo>
                    <a:pt x="245336" y="5856"/>
                  </a:lnTo>
                  <a:lnTo>
                    <a:pt x="289844" y="367"/>
                  </a:lnTo>
                  <a:lnTo>
                    <a:pt x="304799" y="0"/>
                  </a:lnTo>
                  <a:lnTo>
                    <a:pt x="319755" y="367"/>
                  </a:lnTo>
                  <a:lnTo>
                    <a:pt x="364263" y="5856"/>
                  </a:lnTo>
                  <a:lnTo>
                    <a:pt x="407484" y="17816"/>
                  </a:lnTo>
                  <a:lnTo>
                    <a:pt x="448481" y="35990"/>
                  </a:lnTo>
                  <a:lnTo>
                    <a:pt x="486369" y="59982"/>
                  </a:lnTo>
                  <a:lnTo>
                    <a:pt x="520326" y="89273"/>
                  </a:lnTo>
                  <a:lnTo>
                    <a:pt x="549617" y="123230"/>
                  </a:lnTo>
                  <a:lnTo>
                    <a:pt x="573609" y="161118"/>
                  </a:lnTo>
                  <a:lnTo>
                    <a:pt x="591782" y="202115"/>
                  </a:lnTo>
                  <a:lnTo>
                    <a:pt x="603743" y="245336"/>
                  </a:lnTo>
                  <a:lnTo>
                    <a:pt x="609233" y="289844"/>
                  </a:lnTo>
                  <a:lnTo>
                    <a:pt x="609599" y="304799"/>
                  </a:lnTo>
                  <a:lnTo>
                    <a:pt x="609233" y="319756"/>
                  </a:lnTo>
                  <a:lnTo>
                    <a:pt x="603743" y="364263"/>
                  </a:lnTo>
                  <a:lnTo>
                    <a:pt x="591782" y="407484"/>
                  </a:lnTo>
                  <a:lnTo>
                    <a:pt x="573609" y="448481"/>
                  </a:lnTo>
                  <a:lnTo>
                    <a:pt x="549617" y="486369"/>
                  </a:lnTo>
                  <a:lnTo>
                    <a:pt x="520326" y="520325"/>
                  </a:lnTo>
                  <a:lnTo>
                    <a:pt x="486369" y="549617"/>
                  </a:lnTo>
                  <a:lnTo>
                    <a:pt x="448481" y="573609"/>
                  </a:lnTo>
                  <a:lnTo>
                    <a:pt x="407484" y="591782"/>
                  </a:lnTo>
                  <a:lnTo>
                    <a:pt x="364263" y="603742"/>
                  </a:lnTo>
                  <a:lnTo>
                    <a:pt x="319755" y="609233"/>
                  </a:lnTo>
                  <a:lnTo>
                    <a:pt x="304799" y="6095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2549" y="3555205"/>
              <a:ext cx="190499" cy="16668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981199" y="333374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799" y="609599"/>
                  </a:moveTo>
                  <a:lnTo>
                    <a:pt x="260076" y="606300"/>
                  </a:lnTo>
                  <a:lnTo>
                    <a:pt x="216321" y="596474"/>
                  </a:lnTo>
                  <a:lnTo>
                    <a:pt x="174480" y="580335"/>
                  </a:lnTo>
                  <a:lnTo>
                    <a:pt x="135461" y="558231"/>
                  </a:lnTo>
                  <a:lnTo>
                    <a:pt x="100108" y="530641"/>
                  </a:lnTo>
                  <a:lnTo>
                    <a:pt x="69186" y="498162"/>
                  </a:lnTo>
                  <a:lnTo>
                    <a:pt x="43363" y="461498"/>
                  </a:lnTo>
                  <a:lnTo>
                    <a:pt x="23201" y="421441"/>
                  </a:lnTo>
                  <a:lnTo>
                    <a:pt x="9134" y="378860"/>
                  </a:lnTo>
                  <a:lnTo>
                    <a:pt x="1467" y="334675"/>
                  </a:lnTo>
                  <a:lnTo>
                    <a:pt x="0" y="304799"/>
                  </a:lnTo>
                  <a:lnTo>
                    <a:pt x="367" y="289844"/>
                  </a:lnTo>
                  <a:lnTo>
                    <a:pt x="5856" y="245336"/>
                  </a:lnTo>
                  <a:lnTo>
                    <a:pt x="17816" y="202116"/>
                  </a:lnTo>
                  <a:lnTo>
                    <a:pt x="35990" y="161118"/>
                  </a:lnTo>
                  <a:lnTo>
                    <a:pt x="59981" y="123230"/>
                  </a:lnTo>
                  <a:lnTo>
                    <a:pt x="89273" y="89273"/>
                  </a:lnTo>
                  <a:lnTo>
                    <a:pt x="123230" y="59982"/>
                  </a:lnTo>
                  <a:lnTo>
                    <a:pt x="161118" y="35990"/>
                  </a:lnTo>
                  <a:lnTo>
                    <a:pt x="202115" y="17816"/>
                  </a:lnTo>
                  <a:lnTo>
                    <a:pt x="245336" y="5856"/>
                  </a:lnTo>
                  <a:lnTo>
                    <a:pt x="289844" y="367"/>
                  </a:lnTo>
                  <a:lnTo>
                    <a:pt x="304799" y="0"/>
                  </a:lnTo>
                  <a:lnTo>
                    <a:pt x="319755" y="367"/>
                  </a:lnTo>
                  <a:lnTo>
                    <a:pt x="364263" y="5856"/>
                  </a:lnTo>
                  <a:lnTo>
                    <a:pt x="407483" y="17816"/>
                  </a:lnTo>
                  <a:lnTo>
                    <a:pt x="448481" y="35990"/>
                  </a:lnTo>
                  <a:lnTo>
                    <a:pt x="486369" y="59982"/>
                  </a:lnTo>
                  <a:lnTo>
                    <a:pt x="520326" y="89273"/>
                  </a:lnTo>
                  <a:lnTo>
                    <a:pt x="549617" y="123230"/>
                  </a:lnTo>
                  <a:lnTo>
                    <a:pt x="573609" y="161118"/>
                  </a:lnTo>
                  <a:lnTo>
                    <a:pt x="591782" y="202115"/>
                  </a:lnTo>
                  <a:lnTo>
                    <a:pt x="603743" y="245336"/>
                  </a:lnTo>
                  <a:lnTo>
                    <a:pt x="609233" y="289844"/>
                  </a:lnTo>
                  <a:lnTo>
                    <a:pt x="609599" y="304799"/>
                  </a:lnTo>
                  <a:lnTo>
                    <a:pt x="609233" y="319756"/>
                  </a:lnTo>
                  <a:lnTo>
                    <a:pt x="603743" y="364263"/>
                  </a:lnTo>
                  <a:lnTo>
                    <a:pt x="591782" y="407484"/>
                  </a:lnTo>
                  <a:lnTo>
                    <a:pt x="573609" y="448481"/>
                  </a:lnTo>
                  <a:lnTo>
                    <a:pt x="549617" y="486369"/>
                  </a:lnTo>
                  <a:lnTo>
                    <a:pt x="520326" y="520325"/>
                  </a:lnTo>
                  <a:lnTo>
                    <a:pt x="486369" y="549617"/>
                  </a:lnTo>
                  <a:lnTo>
                    <a:pt x="448481" y="573609"/>
                  </a:lnTo>
                  <a:lnTo>
                    <a:pt x="407483" y="591782"/>
                  </a:lnTo>
                  <a:lnTo>
                    <a:pt x="364263" y="603742"/>
                  </a:lnTo>
                  <a:lnTo>
                    <a:pt x="319755" y="609233"/>
                  </a:lnTo>
                  <a:lnTo>
                    <a:pt x="304799" y="609599"/>
                  </a:lnTo>
                  <a:close/>
                </a:path>
              </a:pathLst>
            </a:custGeom>
            <a:solidFill>
              <a:srgbClr val="ECE8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0750" y="3555205"/>
              <a:ext cx="190499" cy="1666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8949" y="3543299"/>
              <a:ext cx="190499" cy="19049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657599" y="333374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799" y="609599"/>
                  </a:moveTo>
                  <a:lnTo>
                    <a:pt x="260076" y="606300"/>
                  </a:lnTo>
                  <a:lnTo>
                    <a:pt x="216321" y="596474"/>
                  </a:lnTo>
                  <a:lnTo>
                    <a:pt x="174480" y="580335"/>
                  </a:lnTo>
                  <a:lnTo>
                    <a:pt x="135462" y="558231"/>
                  </a:lnTo>
                  <a:lnTo>
                    <a:pt x="100108" y="530641"/>
                  </a:lnTo>
                  <a:lnTo>
                    <a:pt x="69186" y="498162"/>
                  </a:lnTo>
                  <a:lnTo>
                    <a:pt x="43363" y="461498"/>
                  </a:lnTo>
                  <a:lnTo>
                    <a:pt x="23200" y="421441"/>
                  </a:lnTo>
                  <a:lnTo>
                    <a:pt x="9133" y="378860"/>
                  </a:lnTo>
                  <a:lnTo>
                    <a:pt x="1467" y="334675"/>
                  </a:lnTo>
                  <a:lnTo>
                    <a:pt x="0" y="304799"/>
                  </a:lnTo>
                  <a:lnTo>
                    <a:pt x="366" y="289844"/>
                  </a:lnTo>
                  <a:lnTo>
                    <a:pt x="5856" y="245336"/>
                  </a:lnTo>
                  <a:lnTo>
                    <a:pt x="17816" y="202116"/>
                  </a:lnTo>
                  <a:lnTo>
                    <a:pt x="35989" y="161118"/>
                  </a:lnTo>
                  <a:lnTo>
                    <a:pt x="59981" y="123230"/>
                  </a:lnTo>
                  <a:lnTo>
                    <a:pt x="89273" y="89273"/>
                  </a:lnTo>
                  <a:lnTo>
                    <a:pt x="123230" y="59982"/>
                  </a:lnTo>
                  <a:lnTo>
                    <a:pt x="161118" y="35990"/>
                  </a:lnTo>
                  <a:lnTo>
                    <a:pt x="202115" y="17816"/>
                  </a:lnTo>
                  <a:lnTo>
                    <a:pt x="245336" y="5856"/>
                  </a:lnTo>
                  <a:lnTo>
                    <a:pt x="289844" y="367"/>
                  </a:lnTo>
                  <a:lnTo>
                    <a:pt x="304799" y="0"/>
                  </a:lnTo>
                  <a:lnTo>
                    <a:pt x="319755" y="367"/>
                  </a:lnTo>
                  <a:lnTo>
                    <a:pt x="364263" y="5856"/>
                  </a:lnTo>
                  <a:lnTo>
                    <a:pt x="407483" y="17816"/>
                  </a:lnTo>
                  <a:lnTo>
                    <a:pt x="448481" y="35990"/>
                  </a:lnTo>
                  <a:lnTo>
                    <a:pt x="486368" y="59982"/>
                  </a:lnTo>
                  <a:lnTo>
                    <a:pt x="520325" y="89273"/>
                  </a:lnTo>
                  <a:lnTo>
                    <a:pt x="549617" y="123230"/>
                  </a:lnTo>
                  <a:lnTo>
                    <a:pt x="573609" y="161118"/>
                  </a:lnTo>
                  <a:lnTo>
                    <a:pt x="591781" y="202115"/>
                  </a:lnTo>
                  <a:lnTo>
                    <a:pt x="603742" y="245336"/>
                  </a:lnTo>
                  <a:lnTo>
                    <a:pt x="609232" y="289844"/>
                  </a:lnTo>
                  <a:lnTo>
                    <a:pt x="609599" y="304799"/>
                  </a:lnTo>
                  <a:lnTo>
                    <a:pt x="609232" y="319756"/>
                  </a:lnTo>
                  <a:lnTo>
                    <a:pt x="603742" y="364263"/>
                  </a:lnTo>
                  <a:lnTo>
                    <a:pt x="591782" y="407484"/>
                  </a:lnTo>
                  <a:lnTo>
                    <a:pt x="573609" y="448481"/>
                  </a:lnTo>
                  <a:lnTo>
                    <a:pt x="549617" y="486369"/>
                  </a:lnTo>
                  <a:lnTo>
                    <a:pt x="520325" y="520325"/>
                  </a:lnTo>
                  <a:lnTo>
                    <a:pt x="486368" y="549617"/>
                  </a:lnTo>
                  <a:lnTo>
                    <a:pt x="448481" y="573609"/>
                  </a:lnTo>
                  <a:lnTo>
                    <a:pt x="407483" y="591782"/>
                  </a:lnTo>
                  <a:lnTo>
                    <a:pt x="364263" y="603742"/>
                  </a:lnTo>
                  <a:lnTo>
                    <a:pt x="319755" y="609233"/>
                  </a:lnTo>
                  <a:lnTo>
                    <a:pt x="304799" y="609599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1678" y="3543299"/>
              <a:ext cx="130968" cy="19049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495799" y="333374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799" y="609599"/>
                  </a:moveTo>
                  <a:lnTo>
                    <a:pt x="260076" y="606300"/>
                  </a:lnTo>
                  <a:lnTo>
                    <a:pt x="216321" y="596474"/>
                  </a:lnTo>
                  <a:lnTo>
                    <a:pt x="174480" y="580335"/>
                  </a:lnTo>
                  <a:lnTo>
                    <a:pt x="135461" y="558231"/>
                  </a:lnTo>
                  <a:lnTo>
                    <a:pt x="100108" y="530641"/>
                  </a:lnTo>
                  <a:lnTo>
                    <a:pt x="69186" y="498162"/>
                  </a:lnTo>
                  <a:lnTo>
                    <a:pt x="43363" y="461498"/>
                  </a:lnTo>
                  <a:lnTo>
                    <a:pt x="23201" y="421441"/>
                  </a:lnTo>
                  <a:lnTo>
                    <a:pt x="9134" y="378860"/>
                  </a:lnTo>
                  <a:lnTo>
                    <a:pt x="1467" y="334675"/>
                  </a:lnTo>
                  <a:lnTo>
                    <a:pt x="0" y="304799"/>
                  </a:lnTo>
                  <a:lnTo>
                    <a:pt x="367" y="289844"/>
                  </a:lnTo>
                  <a:lnTo>
                    <a:pt x="5856" y="245336"/>
                  </a:lnTo>
                  <a:lnTo>
                    <a:pt x="17816" y="202116"/>
                  </a:lnTo>
                  <a:lnTo>
                    <a:pt x="35990" y="161118"/>
                  </a:lnTo>
                  <a:lnTo>
                    <a:pt x="59982" y="123230"/>
                  </a:lnTo>
                  <a:lnTo>
                    <a:pt x="89273" y="89273"/>
                  </a:lnTo>
                  <a:lnTo>
                    <a:pt x="123230" y="59982"/>
                  </a:lnTo>
                  <a:lnTo>
                    <a:pt x="161117" y="35990"/>
                  </a:lnTo>
                  <a:lnTo>
                    <a:pt x="202115" y="17816"/>
                  </a:lnTo>
                  <a:lnTo>
                    <a:pt x="245336" y="5856"/>
                  </a:lnTo>
                  <a:lnTo>
                    <a:pt x="289844" y="367"/>
                  </a:lnTo>
                  <a:lnTo>
                    <a:pt x="304799" y="0"/>
                  </a:lnTo>
                  <a:lnTo>
                    <a:pt x="319755" y="367"/>
                  </a:lnTo>
                  <a:lnTo>
                    <a:pt x="364262" y="5856"/>
                  </a:lnTo>
                  <a:lnTo>
                    <a:pt x="407483" y="17816"/>
                  </a:lnTo>
                  <a:lnTo>
                    <a:pt x="448481" y="35990"/>
                  </a:lnTo>
                  <a:lnTo>
                    <a:pt x="486369" y="59982"/>
                  </a:lnTo>
                  <a:lnTo>
                    <a:pt x="520325" y="89273"/>
                  </a:lnTo>
                  <a:lnTo>
                    <a:pt x="549617" y="123230"/>
                  </a:lnTo>
                  <a:lnTo>
                    <a:pt x="573609" y="161118"/>
                  </a:lnTo>
                  <a:lnTo>
                    <a:pt x="591782" y="202115"/>
                  </a:lnTo>
                  <a:lnTo>
                    <a:pt x="603742" y="245336"/>
                  </a:lnTo>
                  <a:lnTo>
                    <a:pt x="609233" y="289844"/>
                  </a:lnTo>
                  <a:lnTo>
                    <a:pt x="609599" y="304799"/>
                  </a:lnTo>
                  <a:lnTo>
                    <a:pt x="609233" y="319756"/>
                  </a:lnTo>
                  <a:lnTo>
                    <a:pt x="603742" y="364263"/>
                  </a:lnTo>
                  <a:lnTo>
                    <a:pt x="591782" y="407484"/>
                  </a:lnTo>
                  <a:lnTo>
                    <a:pt x="573609" y="448481"/>
                  </a:lnTo>
                  <a:lnTo>
                    <a:pt x="549617" y="486369"/>
                  </a:lnTo>
                  <a:lnTo>
                    <a:pt x="520325" y="520325"/>
                  </a:lnTo>
                  <a:lnTo>
                    <a:pt x="486369" y="549617"/>
                  </a:lnTo>
                  <a:lnTo>
                    <a:pt x="448481" y="573609"/>
                  </a:lnTo>
                  <a:lnTo>
                    <a:pt x="407483" y="591782"/>
                  </a:lnTo>
                  <a:lnTo>
                    <a:pt x="364262" y="603742"/>
                  </a:lnTo>
                  <a:lnTo>
                    <a:pt x="319755" y="609233"/>
                  </a:lnTo>
                  <a:lnTo>
                    <a:pt x="304799" y="60959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4158" y="3542146"/>
              <a:ext cx="192881" cy="19284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7046" y="4414837"/>
              <a:ext cx="174307" cy="20140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291331" y="4016374"/>
            <a:ext cx="3130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DejaVu Sans"/>
                <a:cs typeface="DejaVu Sans"/>
              </a:rPr>
              <a:t>RGB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57362" y="4016374"/>
            <a:ext cx="25717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5" dirty="0">
                <a:latin typeface="DejaVu Sans"/>
                <a:cs typeface="DejaVu Sans"/>
              </a:rPr>
              <a:t>NIR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16350" y="3999039"/>
            <a:ext cx="2921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110" dirty="0">
                <a:latin typeface="Meiryo"/>
                <a:cs typeface="Meiryo"/>
              </a:rPr>
              <a:t>⾳</a:t>
            </a:r>
            <a:r>
              <a:rPr sz="1150" spc="-50" dirty="0">
                <a:latin typeface="SimSun"/>
                <a:cs typeface="SimSun"/>
              </a:rPr>
              <a:t>声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54549" y="3999039"/>
            <a:ext cx="2921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80" dirty="0">
                <a:latin typeface="SimSun"/>
                <a:cs typeface="SimSun"/>
              </a:rPr>
              <a:t>体動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26680" y="3975074"/>
            <a:ext cx="7029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25" spc="-952" baseline="18518" dirty="0">
                <a:solidFill>
                  <a:srgbClr val="FFFFFF"/>
                </a:solidFill>
                <a:latin typeface="SimSun"/>
                <a:cs typeface="SimSun"/>
              </a:rPr>
              <a:t>エ</a:t>
            </a:r>
            <a:r>
              <a:rPr sz="1150" spc="-100" dirty="0">
                <a:latin typeface="SimSun"/>
                <a:cs typeface="SimSun"/>
              </a:rPr>
              <a:t>サーマル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523999" y="5353050"/>
            <a:ext cx="1687830" cy="762000"/>
            <a:chOff x="1523999" y="5353050"/>
            <a:chExt cx="1687830" cy="762000"/>
          </a:xfrm>
        </p:grpSpPr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7046" y="5634037"/>
              <a:ext cx="174307" cy="20140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523999" y="535305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690803" y="761998"/>
                  </a:moveTo>
                  <a:lnTo>
                    <a:pt x="71196" y="761998"/>
                  </a:lnTo>
                  <a:lnTo>
                    <a:pt x="66241" y="761511"/>
                  </a:lnTo>
                  <a:lnTo>
                    <a:pt x="29705" y="746376"/>
                  </a:lnTo>
                  <a:lnTo>
                    <a:pt x="3885" y="710336"/>
                  </a:lnTo>
                  <a:lnTo>
                    <a:pt x="0" y="690801"/>
                  </a:lnTo>
                  <a:lnTo>
                    <a:pt x="0" y="685799"/>
                  </a:lnTo>
                  <a:lnTo>
                    <a:pt x="0" y="71195"/>
                  </a:lnTo>
                  <a:lnTo>
                    <a:pt x="15621" y="29704"/>
                  </a:lnTo>
                  <a:lnTo>
                    <a:pt x="51661" y="3884"/>
                  </a:lnTo>
                  <a:lnTo>
                    <a:pt x="71196" y="0"/>
                  </a:lnTo>
                  <a:lnTo>
                    <a:pt x="690803" y="0"/>
                  </a:lnTo>
                  <a:lnTo>
                    <a:pt x="732294" y="15621"/>
                  </a:lnTo>
                  <a:lnTo>
                    <a:pt x="758114" y="51660"/>
                  </a:lnTo>
                  <a:lnTo>
                    <a:pt x="761999" y="71195"/>
                  </a:lnTo>
                  <a:lnTo>
                    <a:pt x="761999" y="690801"/>
                  </a:lnTo>
                  <a:lnTo>
                    <a:pt x="746378" y="732293"/>
                  </a:lnTo>
                  <a:lnTo>
                    <a:pt x="710337" y="758112"/>
                  </a:lnTo>
                  <a:lnTo>
                    <a:pt x="695758" y="761511"/>
                  </a:lnTo>
                  <a:lnTo>
                    <a:pt x="690803" y="761998"/>
                  </a:lnTo>
                  <a:close/>
                </a:path>
              </a:pathLst>
            </a:custGeom>
            <a:solidFill>
              <a:srgbClr val="FEF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743323" y="5530849"/>
            <a:ext cx="32385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50" dirty="0">
                <a:latin typeface="DejaVu Sans"/>
                <a:cs typeface="DejaVu Sans"/>
              </a:rPr>
              <a:t>😊</a:t>
            </a:r>
            <a:endParaRPr sz="2250">
              <a:latin typeface="DejaVu Sans"/>
              <a:cs typeface="DejaVu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58950" y="6170739"/>
            <a:ext cx="2921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80" dirty="0">
                <a:latin typeface="SimSun"/>
                <a:cs typeface="SimSun"/>
              </a:rPr>
              <a:t>喜び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743199" y="535305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690803" y="761998"/>
                </a:moveTo>
                <a:lnTo>
                  <a:pt x="71196" y="761998"/>
                </a:lnTo>
                <a:lnTo>
                  <a:pt x="66241" y="761511"/>
                </a:lnTo>
                <a:lnTo>
                  <a:pt x="29705" y="746376"/>
                </a:lnTo>
                <a:lnTo>
                  <a:pt x="3885" y="710336"/>
                </a:lnTo>
                <a:lnTo>
                  <a:pt x="0" y="690801"/>
                </a:lnTo>
                <a:lnTo>
                  <a:pt x="0" y="685799"/>
                </a:lnTo>
                <a:lnTo>
                  <a:pt x="0" y="71195"/>
                </a:lnTo>
                <a:lnTo>
                  <a:pt x="15621" y="29704"/>
                </a:lnTo>
                <a:lnTo>
                  <a:pt x="51661" y="3884"/>
                </a:lnTo>
                <a:lnTo>
                  <a:pt x="71196" y="0"/>
                </a:lnTo>
                <a:lnTo>
                  <a:pt x="690803" y="0"/>
                </a:lnTo>
                <a:lnTo>
                  <a:pt x="732294" y="15621"/>
                </a:lnTo>
                <a:lnTo>
                  <a:pt x="758114" y="51660"/>
                </a:lnTo>
                <a:lnTo>
                  <a:pt x="761999" y="71195"/>
                </a:lnTo>
                <a:lnTo>
                  <a:pt x="761999" y="690801"/>
                </a:lnTo>
                <a:lnTo>
                  <a:pt x="746378" y="732293"/>
                </a:lnTo>
                <a:lnTo>
                  <a:pt x="710337" y="758112"/>
                </a:lnTo>
                <a:lnTo>
                  <a:pt x="695758" y="761511"/>
                </a:lnTo>
                <a:lnTo>
                  <a:pt x="690803" y="761998"/>
                </a:lnTo>
                <a:close/>
              </a:path>
            </a:pathLst>
          </a:custGeom>
          <a:solidFill>
            <a:srgbClr val="FE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962523" y="5530849"/>
            <a:ext cx="32385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50" dirty="0">
                <a:latin typeface="DejaVu Sans"/>
                <a:cs typeface="DejaVu Sans"/>
              </a:rPr>
              <a:t>😠</a:t>
            </a:r>
            <a:endParaRPr sz="2250">
              <a:latin typeface="DejaVu Sans"/>
              <a:cs typeface="DejaVu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978149" y="6170739"/>
            <a:ext cx="2921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80" dirty="0">
                <a:latin typeface="SimSun"/>
                <a:cs typeface="SimSun"/>
              </a:rPr>
              <a:t>怒り</a:t>
            </a:r>
            <a:endParaRPr sz="1150">
              <a:latin typeface="SimSun"/>
              <a:cs typeface="SimSu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962399" y="5353050"/>
            <a:ext cx="762000" cy="762000"/>
            <a:chOff x="3962399" y="5353050"/>
            <a:chExt cx="762000" cy="762000"/>
          </a:xfrm>
        </p:grpSpPr>
        <p:sp>
          <p:nvSpPr>
            <p:cNvPr id="51" name="object 51"/>
            <p:cNvSpPr/>
            <p:nvPr/>
          </p:nvSpPr>
          <p:spPr>
            <a:xfrm>
              <a:off x="3962399" y="535305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690803" y="761998"/>
                  </a:moveTo>
                  <a:lnTo>
                    <a:pt x="71196" y="761998"/>
                  </a:lnTo>
                  <a:lnTo>
                    <a:pt x="66241" y="761511"/>
                  </a:lnTo>
                  <a:lnTo>
                    <a:pt x="29704" y="746376"/>
                  </a:lnTo>
                  <a:lnTo>
                    <a:pt x="3885" y="710336"/>
                  </a:lnTo>
                  <a:lnTo>
                    <a:pt x="0" y="690801"/>
                  </a:lnTo>
                  <a:lnTo>
                    <a:pt x="0" y="685799"/>
                  </a:lnTo>
                  <a:lnTo>
                    <a:pt x="0" y="71195"/>
                  </a:lnTo>
                  <a:lnTo>
                    <a:pt x="15621" y="29704"/>
                  </a:lnTo>
                  <a:lnTo>
                    <a:pt x="51661" y="3884"/>
                  </a:lnTo>
                  <a:lnTo>
                    <a:pt x="71196" y="0"/>
                  </a:lnTo>
                  <a:lnTo>
                    <a:pt x="690803" y="0"/>
                  </a:lnTo>
                  <a:lnTo>
                    <a:pt x="732294" y="15621"/>
                  </a:lnTo>
                  <a:lnTo>
                    <a:pt x="758114" y="51660"/>
                  </a:lnTo>
                  <a:lnTo>
                    <a:pt x="761999" y="71195"/>
                  </a:lnTo>
                  <a:lnTo>
                    <a:pt x="761999" y="690801"/>
                  </a:lnTo>
                  <a:lnTo>
                    <a:pt x="746378" y="732293"/>
                  </a:lnTo>
                  <a:lnTo>
                    <a:pt x="710337" y="758112"/>
                  </a:lnTo>
                  <a:lnTo>
                    <a:pt x="695758" y="761511"/>
                  </a:lnTo>
                  <a:lnTo>
                    <a:pt x="690803" y="761998"/>
                  </a:lnTo>
                  <a:close/>
                </a:path>
              </a:pathLst>
            </a:custGeom>
            <a:solidFill>
              <a:srgbClr val="DAE9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6647" y="5597524"/>
              <a:ext cx="254000" cy="25400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4130675" y="6170739"/>
            <a:ext cx="4254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90" dirty="0">
                <a:latin typeface="SimSun"/>
                <a:cs typeface="SimSun"/>
              </a:rPr>
              <a:t>悲しみ</a:t>
            </a:r>
            <a:endParaRPr sz="1150">
              <a:latin typeface="SimSun"/>
              <a:cs typeface="SimSu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397108" y="8464595"/>
            <a:ext cx="350520" cy="18097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8</a:t>
            </a:fld>
            <a:r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/25</a:t>
            </a:r>
            <a:endParaRPr sz="1050">
              <a:latin typeface="DejaVu Sans"/>
              <a:cs typeface="DejaVu Sans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50"/>
              </a:lnSpc>
            </a:pPr>
            <a:r>
              <a:rPr spc="-114" dirty="0"/>
              <a:t>感情認識眼鏡型デバイス開発プロジェクト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135240" y="4940297"/>
            <a:ext cx="292100" cy="482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90"/>
              </a:lnSpc>
            </a:pPr>
            <a:r>
              <a:rPr sz="1000" spc="-90" dirty="0">
                <a:solidFill>
                  <a:srgbClr val="991B1B"/>
                </a:solidFill>
                <a:latin typeface="SimSun"/>
                <a:cs typeface="SimSun"/>
              </a:rPr>
              <a:t>標準モデ</a:t>
            </a:r>
            <a:endParaRPr sz="10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000" spc="-50" dirty="0">
                <a:solidFill>
                  <a:srgbClr val="991B1B"/>
                </a:solidFill>
                <a:latin typeface="SimSun"/>
                <a:cs typeface="SimSun"/>
              </a:rPr>
              <a:t>ル</a:t>
            </a:r>
            <a:endParaRPr sz="10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188277"/>
            <a:ext cx="230314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60" dirty="0">
                <a:latin typeface="BIZ UDPGothic"/>
                <a:cs typeface="BIZ UDPGothic"/>
              </a:rPr>
              <a:t>システム構成概観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22508" y="3273425"/>
            <a:ext cx="3251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20" dirty="0">
                <a:solidFill>
                  <a:srgbClr val="6A7280"/>
                </a:solidFill>
                <a:latin typeface="DejaVu Sans"/>
                <a:cs typeface="DejaVu Sans"/>
              </a:rPr>
              <a:t>9/25</a:t>
            </a:r>
            <a:endParaRPr sz="1050">
              <a:latin typeface="DejaVu Sans"/>
              <a:cs typeface="DejaVu San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EE14B26-2221-F8D4-38BC-43D0871A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11258"/>
            <a:ext cx="8876110" cy="59174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1932</Words>
  <Application>Microsoft Office PowerPoint</Application>
  <PresentationFormat>ユーザー設定</PresentationFormat>
  <Paragraphs>696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40" baseType="lpstr">
      <vt:lpstr>BIZ UDPGothic</vt:lpstr>
      <vt:lpstr>BIZ UDPGothic</vt:lpstr>
      <vt:lpstr>DejaVu Sans</vt:lpstr>
      <vt:lpstr>Microsoft YaHei</vt:lpstr>
      <vt:lpstr>Noto Sans JP</vt:lpstr>
      <vt:lpstr>PMingLiU</vt:lpstr>
      <vt:lpstr>SimSun</vt:lpstr>
      <vt:lpstr>Meiryo</vt:lpstr>
      <vt:lpstr>Arial</vt:lpstr>
      <vt:lpstr>Calibri</vt:lpstr>
      <vt:lpstr>Lucida Sans Unicode</vt:lpstr>
      <vt:lpstr>Tahoma</vt:lpstr>
      <vt:lpstr>Times New Roman</vt:lpstr>
      <vt:lpstr>Trebuchet MS</vt:lpstr>
      <vt:lpstr>Office Theme</vt:lpstr>
      <vt:lpstr>PowerPoint プレゼンテーション</vt:lpstr>
      <vt:lpstr>PowerPoint プレゼンテーション</vt:lpstr>
      <vt:lpstr>プロジェクト概要</vt:lpstr>
      <vt:lpstr>プロジェクト目的</vt:lpstr>
      <vt:lpstr>主な要求仕様 (KPI)</vt:lpstr>
      <vt:lpstr>運用方法</vt:lpstr>
      <vt:lpstr>主な特徴</vt:lpstr>
      <vt:lpstr>技術的差別化ポイント</vt:lpstr>
      <vt:lpstr>システム構成概観</vt:lpstr>
      <vt:lpstr>詳細システム構成</vt:lpstr>
      <vt:lpstr>機械設計</vt:lpstr>
      <vt:lpstr>電気‧制御設計</vt:lpstr>
      <vt:lpstr>製造図面‧寸法公差</vt:lpstr>
      <vt:lpstr>シミュレーション結果</vt:lpstr>
      <vt:lpstr>詳細仕様書</vt:lpstr>
      <vt:lpstr>BOM‧コスト概算</vt:lpstr>
      <vt:lpstr>主な部品サプライヤ見積</vt:lpstr>
      <vt:lpstr>部材を集約できる実在企業（6社）</vt:lpstr>
      <vt:lpstr>試作依頼可能企業</vt:lpstr>
      <vt:lpstr>開発工程（TR1〜TR6）</vt:lpstr>
      <vt:lpstr>法規適合</vt:lpstr>
      <vt:lpstr>知財侵害リスク調査</vt:lpstr>
      <vt:lpstr>PL保険見積もり</vt:lpstr>
      <vt:lpstr>ターゲット業界‧セグメント</vt:lpstr>
      <vt:lpstr>次のステップ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古賀恵太 古賀恵太</cp:lastModifiedBy>
  <cp:revision>2</cp:revision>
  <dcterms:created xsi:type="dcterms:W3CDTF">2025-07-10T15:08:14Z</dcterms:created>
  <dcterms:modified xsi:type="dcterms:W3CDTF">2025-07-11T00:08:43Z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2025-07-10T00:00:00Z</vt:filetime>
  </property>
  <property fmtid="{D5CDD505-2E9C-101B-9397-08002B2CF9AE}" pid="3" name="Producer">
    <vt:lpwstr>pypdf</vt:lpwstr>
  </property>
  <property fmtid="{D5CDD505-2E9C-101B-9397-08002B2CF9AE}" pid="4" name="LastSaved">
    <vt:filetime>2025-07-10T00:00:00Z</vt:filetime>
  </property>
</Properties>
</file>